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Montserrat SemiBold"/>
      <p:regular r:id="rId45"/>
      <p:bold r:id="rId46"/>
      <p:italic r:id="rId47"/>
      <p:boldItalic r:id="rId48"/>
    </p:embeddedFont>
    <p:embeddedFont>
      <p:font typeface="Montserrat"/>
      <p:bold r:id="rId49"/>
      <p:boldItalic r:id="rId50"/>
    </p:embeddedFont>
    <p:embeddedFont>
      <p:font typeface="Montserrat Black"/>
      <p:bold r:id="rId51"/>
      <p:boldItalic r:id="rId52"/>
    </p:embeddedFont>
    <p:embeddedFont>
      <p:font typeface="Montserrat Medium"/>
      <p:regular r:id="rId53"/>
      <p:bold r:id="rId54"/>
      <p:italic r:id="rId55"/>
      <p:boldItalic r:id="rId56"/>
    </p:embeddedFont>
    <p:embeddedFont>
      <p:font typeface="Open Sans SemiBold"/>
      <p:regular r:id="rId57"/>
      <p:bold r:id="rId58"/>
      <p:italic r:id="rId59"/>
      <p:boldItalic r:id="rId60"/>
    </p:embeddedFont>
    <p:embeddedFont>
      <p:font typeface="Montserrat ExtraBold"/>
      <p:bold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4.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6.xml"/><Relationship Id="rId66" Type="http://schemas.openxmlformats.org/officeDocument/2006/relationships/font" Target="fonts/OpenSans-boldItalic.fntdata"/><Relationship Id="rId21" Type="http://schemas.openxmlformats.org/officeDocument/2006/relationships/slide" Target="slides/slide15.xml"/><Relationship Id="rId65"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lack-bold.fntdata"/><Relationship Id="rId50" Type="http://schemas.openxmlformats.org/officeDocument/2006/relationships/font" Target="fonts/Montserrat-boldItalic.fntdata"/><Relationship Id="rId53" Type="http://schemas.openxmlformats.org/officeDocument/2006/relationships/font" Target="fonts/MontserratMedium-regular.fntdata"/><Relationship Id="rId52" Type="http://schemas.openxmlformats.org/officeDocument/2006/relationships/font" Target="fonts/MontserratBlack-boldItalic.fntdata"/><Relationship Id="rId11" Type="http://schemas.openxmlformats.org/officeDocument/2006/relationships/slide" Target="slides/slide5.xml"/><Relationship Id="rId55" Type="http://schemas.openxmlformats.org/officeDocument/2006/relationships/font" Target="fonts/MontserratMedium-italic.fntdata"/><Relationship Id="rId10" Type="http://schemas.openxmlformats.org/officeDocument/2006/relationships/slide" Target="slides/slide4.xml"/><Relationship Id="rId54" Type="http://schemas.openxmlformats.org/officeDocument/2006/relationships/font" Target="fonts/MontserratMedium-bold.fntdata"/><Relationship Id="rId13" Type="http://schemas.openxmlformats.org/officeDocument/2006/relationships/slide" Target="slides/slide7.xml"/><Relationship Id="rId57" Type="http://schemas.openxmlformats.org/officeDocument/2006/relationships/font" Target="fonts/OpenSansSemiBold-regular.fntdata"/><Relationship Id="rId12" Type="http://schemas.openxmlformats.org/officeDocument/2006/relationships/slide" Target="slides/slide6.xml"/><Relationship Id="rId56" Type="http://schemas.openxmlformats.org/officeDocument/2006/relationships/font" Target="fonts/MontserratMedium-boldItalic.fntdata"/><Relationship Id="rId15" Type="http://schemas.openxmlformats.org/officeDocument/2006/relationships/slide" Target="slides/slide9.xml"/><Relationship Id="rId59" Type="http://schemas.openxmlformats.org/officeDocument/2006/relationships/font" Target="fonts/OpenSansSemiBold-italic.fntdata"/><Relationship Id="rId14" Type="http://schemas.openxmlformats.org/officeDocument/2006/relationships/slide" Target="slides/slide8.xml"/><Relationship Id="rId58" Type="http://schemas.openxmlformats.org/officeDocument/2006/relationships/font" Target="fonts/OpenSan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55bd1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455bd1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614296b308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614296b308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14296b308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614296b308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614296b30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614296b30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614296b30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614296b308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614296b308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614296b308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14296b308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614296b308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14296b308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614296b308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614296b308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614296b308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14296b308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614296b308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614296b308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614296b308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439403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439403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14296b308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614296b308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614296b308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614296b308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614296b30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614296b30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614296b308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614296b308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614296b308_0_2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614296b308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614296b308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614296b308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614296b308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614296b308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614296b308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614296b308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614296b308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614296b308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614296b308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614296b308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9900"/>
                </a:highlight>
                <a:latin typeface="Montserrat"/>
                <a:ea typeface="Montserrat"/>
                <a:cs typeface="Montserrat"/>
                <a:sym typeface="Montserrat"/>
              </a:rPr>
              <a:t>Homework article</a:t>
            </a:r>
            <a:endParaRPr b="1" sz="1400">
              <a:highlight>
                <a:srgbClr val="FF9900"/>
              </a:highlight>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14296b3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14296b3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614296b308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614296b308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highlight>
                  <a:srgbClr val="FF9900"/>
                </a:highlight>
              </a:rPr>
              <a:t>OPTIONAL</a:t>
            </a:r>
            <a:endParaRPr b="1" sz="1500">
              <a:highlight>
                <a:srgbClr val="FF9900"/>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63ae732c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63ae732c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highlight>
                  <a:srgbClr val="FF9900"/>
                </a:highlight>
              </a:rPr>
              <a:t>JamBoard - choose the points to mention in your presentation</a:t>
            </a:r>
            <a:endParaRPr b="1" sz="1400">
              <a:solidFill>
                <a:schemeClr val="dk1"/>
              </a:solidFill>
              <a:highlight>
                <a:srgbClr val="FF9900"/>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614296b308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614296b308_0_1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614296b308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614296b308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614296b308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614296b308_0_1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614296b30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614296b30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f468a96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f468a96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Active link</a:t>
            </a:r>
            <a:endParaRPr/>
          </a:p>
        </p:txBody>
      </p:sp>
      <p:sp>
        <p:nvSpPr>
          <p:cNvPr id="559" name="Google Shape;559;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14296b308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614296b308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14296b30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14296b30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14296b308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14296b308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14296b308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614296b308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14296b30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614296b30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14296b30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14296b30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uAHb6uzDVrU" TargetMode="Externa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s://wordwall.net/resource/36527101" TargetMode="External"/><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jamboard.google.com/d/1hJHgXY9eSlbU-YFJMpEGJG3Gv0dxxH4sdjos3JjvL5g/edit?usp=sharing" TargetMode="Externa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hyperlink" Target="https://wordwall.net/resource/3654677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businessinsider.com/bad-body-language-habits-2017-12"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jamboard.google.com/d/17XJTWSAEmIB9lR9E_IZEZHCGjluyBACGnpoCS1pMbQI/edit?usp=sharing" TargetMode="External"/><Relationship Id="rId4" Type="http://schemas.openxmlformats.org/officeDocument/2006/relationships/hyperlink" Target="https://wordwall.net/resource/36546778" TargetMode="External"/><Relationship Id="rId5" Type="http://schemas.openxmlformats.org/officeDocument/2006/relationships/hyperlink" Target="https://www.businessinsider.com/bad-body-language-habits-2017-1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456" l="0" r="0" t="1465"/>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0438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Methodist, course creator, English teacher</a:t>
            </a:r>
            <a:endParaRPr b="1" sz="3200">
              <a:latin typeface="Montserrat"/>
              <a:ea typeface="Montserrat"/>
              <a:cs typeface="Montserrat"/>
              <a:sym typeface="Montserrat"/>
            </a:endParaRPr>
          </a:p>
        </p:txBody>
      </p:sp>
      <p:pic>
        <p:nvPicPr>
          <p:cNvPr id="159" name="Google Shape;159;p42"/>
          <p:cNvPicPr preferRelativeResize="0"/>
          <p:nvPr/>
        </p:nvPicPr>
        <p:blipFill rotWithShape="1">
          <a:blip r:embed="rId4">
            <a:alphaModFix/>
          </a:blip>
          <a:srcRect b="0" l="2803" r="2794" t="0"/>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7" name="Shape 287"/>
        <p:cNvGrpSpPr/>
        <p:nvPr/>
      </p:nvGrpSpPr>
      <p:grpSpPr>
        <a:xfrm>
          <a:off x="0" y="0"/>
          <a:ext cx="0" cy="0"/>
          <a:chOff x="0" y="0"/>
          <a:chExt cx="0" cy="0"/>
        </a:xfrm>
      </p:grpSpPr>
      <p:sp>
        <p:nvSpPr>
          <p:cNvPr id="288" name="Google Shape;288;p51"/>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289" name="Google Shape;289;p51"/>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290" name="Google Shape;290;p51"/>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291" name="Google Shape;291;p51"/>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292" name="Google Shape;292;p51"/>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293" name="Google Shape;293;p51"/>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294" name="Google Shape;294;p51"/>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295" name="Google Shape;295;p51"/>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296" name="Google Shape;296;p51"/>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97" name="Google Shape;297;p51"/>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98" name="Google Shape;298;p51"/>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99" name="Google Shape;299;p51"/>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00" name="Google Shape;300;p51"/>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01" name="Google Shape;301;p51"/>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02" name="Google Shape;302;p51"/>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
        <p:nvSpPr>
          <p:cNvPr id="303" name="Google Shape;303;p51"/>
          <p:cNvSpPr txBox="1"/>
          <p:nvPr/>
        </p:nvSpPr>
        <p:spPr>
          <a:xfrm>
            <a:off x="30720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fidget fingers</a:t>
            </a:r>
            <a:endParaRPr b="1"/>
          </a:p>
        </p:txBody>
      </p:sp>
      <p:sp>
        <p:nvSpPr>
          <p:cNvPr id="304" name="Google Shape;304;p51"/>
          <p:cNvSpPr txBox="1"/>
          <p:nvPr/>
        </p:nvSpPr>
        <p:spPr>
          <a:xfrm>
            <a:off x="579485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fold arms</a:t>
            </a:r>
            <a:endParaRPr b="1" sz="1600">
              <a:latin typeface="Montserrat"/>
              <a:ea typeface="Montserrat"/>
              <a:cs typeface="Montserrat"/>
              <a:sym typeface="Montserrat"/>
            </a:endParaRPr>
          </a:p>
        </p:txBody>
      </p:sp>
      <p:sp>
        <p:nvSpPr>
          <p:cNvPr id="305" name="Google Shape;305;p51"/>
          <p:cNvSpPr txBox="1"/>
          <p:nvPr/>
        </p:nvSpPr>
        <p:spPr>
          <a:xfrm>
            <a:off x="278600" y="4779725"/>
            <a:ext cx="3207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ontserrat"/>
                <a:ea typeface="Montserrat"/>
                <a:cs typeface="Montserrat"/>
                <a:sym typeface="Montserrat"/>
              </a:rPr>
              <a:t>to put out a confidence vibe</a:t>
            </a:r>
            <a:endParaRPr b="1" sz="1300"/>
          </a:p>
        </p:txBody>
      </p:sp>
      <p:sp>
        <p:nvSpPr>
          <p:cNvPr id="306" name="Google Shape;306;p51"/>
          <p:cNvSpPr txBox="1"/>
          <p:nvPr/>
        </p:nvSpPr>
        <p:spPr>
          <a:xfrm>
            <a:off x="3072000" y="47719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tap fingers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0" name="Shape 310"/>
        <p:cNvGrpSpPr/>
        <p:nvPr/>
      </p:nvGrpSpPr>
      <p:grpSpPr>
        <a:xfrm>
          <a:off x="0" y="0"/>
          <a:ext cx="0" cy="0"/>
          <a:chOff x="0" y="0"/>
          <a:chExt cx="0" cy="0"/>
        </a:xfrm>
      </p:grpSpPr>
      <p:sp>
        <p:nvSpPr>
          <p:cNvPr id="311" name="Google Shape;311;p52"/>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312" name="Google Shape;312;p52"/>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313" name="Google Shape;313;p52"/>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314" name="Google Shape;314;p52"/>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315" name="Google Shape;315;p52"/>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316" name="Google Shape;316;p52"/>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317" name="Google Shape;317;p52"/>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318" name="Google Shape;318;p52"/>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319" name="Google Shape;319;p52"/>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0" name="Google Shape;320;p52"/>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1" name="Google Shape;321;p52"/>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2" name="Google Shape;322;p52"/>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3" name="Google Shape;323;p52"/>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4" name="Google Shape;324;p52"/>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325" name="Google Shape;325;p52"/>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
        <p:nvSpPr>
          <p:cNvPr id="326" name="Google Shape;326;p52"/>
          <p:cNvSpPr txBox="1"/>
          <p:nvPr/>
        </p:nvSpPr>
        <p:spPr>
          <a:xfrm>
            <a:off x="30720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fidget fingers</a:t>
            </a:r>
            <a:endParaRPr b="1"/>
          </a:p>
        </p:txBody>
      </p:sp>
      <p:sp>
        <p:nvSpPr>
          <p:cNvPr id="327" name="Google Shape;327;p52"/>
          <p:cNvSpPr txBox="1"/>
          <p:nvPr/>
        </p:nvSpPr>
        <p:spPr>
          <a:xfrm>
            <a:off x="579485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fold arms</a:t>
            </a:r>
            <a:endParaRPr b="1" sz="1600">
              <a:latin typeface="Montserrat"/>
              <a:ea typeface="Montserrat"/>
              <a:cs typeface="Montserrat"/>
              <a:sym typeface="Montserrat"/>
            </a:endParaRPr>
          </a:p>
        </p:txBody>
      </p:sp>
      <p:sp>
        <p:nvSpPr>
          <p:cNvPr id="328" name="Google Shape;328;p52"/>
          <p:cNvSpPr txBox="1"/>
          <p:nvPr/>
        </p:nvSpPr>
        <p:spPr>
          <a:xfrm>
            <a:off x="278600" y="4779725"/>
            <a:ext cx="3207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ontserrat"/>
                <a:ea typeface="Montserrat"/>
                <a:cs typeface="Montserrat"/>
                <a:sym typeface="Montserrat"/>
              </a:rPr>
              <a:t>to put out a confidence vibe</a:t>
            </a:r>
            <a:endParaRPr b="1" sz="1300"/>
          </a:p>
        </p:txBody>
      </p:sp>
      <p:sp>
        <p:nvSpPr>
          <p:cNvPr id="329" name="Google Shape;329;p52"/>
          <p:cNvSpPr txBox="1"/>
          <p:nvPr/>
        </p:nvSpPr>
        <p:spPr>
          <a:xfrm>
            <a:off x="3072000" y="47719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tap fingers</a:t>
            </a:r>
            <a:endParaRPr b="1"/>
          </a:p>
        </p:txBody>
      </p:sp>
      <p:sp>
        <p:nvSpPr>
          <p:cNvPr id="330" name="Google Shape;330;p52"/>
          <p:cNvSpPr txBox="1"/>
          <p:nvPr/>
        </p:nvSpPr>
        <p:spPr>
          <a:xfrm>
            <a:off x="5794850" y="47719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steeple fingers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4" name="Shape 334"/>
        <p:cNvGrpSpPr/>
        <p:nvPr/>
      </p:nvGrpSpPr>
      <p:grpSpPr>
        <a:xfrm>
          <a:off x="0" y="0"/>
          <a:ext cx="0" cy="0"/>
          <a:chOff x="0" y="0"/>
          <a:chExt cx="0" cy="0"/>
        </a:xfrm>
      </p:grpSpPr>
      <p:sp>
        <p:nvSpPr>
          <p:cNvPr id="335" name="Google Shape;335;p53"/>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What do these actions mean? </a:t>
            </a:r>
            <a:endParaRPr sz="1600">
              <a:solidFill>
                <a:schemeClr val="dk1"/>
              </a:solidFill>
              <a:latin typeface="Montserrat ExtraBold"/>
              <a:ea typeface="Montserrat ExtraBold"/>
              <a:cs typeface="Montserrat ExtraBold"/>
              <a:sym typeface="Montserrat ExtraBold"/>
            </a:endParaRPr>
          </a:p>
        </p:txBody>
      </p:sp>
      <p:sp>
        <p:nvSpPr>
          <p:cNvPr id="336" name="Google Shape;336;p53"/>
          <p:cNvSpPr txBox="1"/>
          <p:nvPr/>
        </p:nvSpPr>
        <p:spPr>
          <a:xfrm>
            <a:off x="550150" y="10402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37" name="Google Shape;337;p53"/>
          <p:cNvSpPr txBox="1"/>
          <p:nvPr/>
        </p:nvSpPr>
        <p:spPr>
          <a:xfrm>
            <a:off x="5322725" y="1040250"/>
            <a:ext cx="37560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sp>
        <p:nvSpPr>
          <p:cNvPr id="338" name="Google Shape;338;p53"/>
          <p:cNvSpPr txBox="1"/>
          <p:nvPr/>
        </p:nvSpPr>
        <p:spPr>
          <a:xfrm>
            <a:off x="3801850" y="1721400"/>
            <a:ext cx="5331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800"/>
              <a:t>⁉️</a:t>
            </a:r>
            <a:endParaRPr sz="4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In their book &quot;Crazy Good Interviewing,&quot; John B. Molidor, Ph.D., and Barbara Parus share the best ways to use your hands in a job interview. They also outline a few things you shouldn't do. &#10;&#10;Produced by Joe Avella. Original reporting by Shana Lebowitz.&#10;&#10;--------------------------------------------------&#10;&#10;Follow BI Video on Twitter: http://bit.ly/1oS68Zs&#10;Follow BI Video On Facebook: http://on.fb.me/1bkB8qg&#10;Read more: http://www.businessinsider.com/&#10;&#10;--------------------------------------------------&#10;&#10;Business Insider is the fastest growing business news site in the US. Our mission: to tell you all you need to know about the big world around you. The BI Video team focuses on technology, strategy and science with an emphasis on unique storytelling and data that appeals to the next generation of leaders – the digital generation." id="343" name="Google Shape;343;p54" title="What to do with your hands during a job interview">
            <a:hlinkClick r:id="rId3"/>
          </p:cNvPr>
          <p:cNvPicPr preferRelativeResize="0"/>
          <p:nvPr/>
        </p:nvPicPr>
        <p:blipFill>
          <a:blip r:embed="rId4">
            <a:alphaModFix/>
          </a:blip>
          <a:stretch>
            <a:fillRect/>
          </a:stretch>
        </p:blipFill>
        <p:spPr>
          <a:xfrm>
            <a:off x="1615200" y="662850"/>
            <a:ext cx="5913600" cy="4435200"/>
          </a:xfrm>
          <a:prstGeom prst="rect">
            <a:avLst/>
          </a:prstGeom>
          <a:noFill/>
          <a:ln>
            <a:noFill/>
          </a:ln>
        </p:spPr>
      </p:pic>
      <p:sp>
        <p:nvSpPr>
          <p:cNvPr id="344" name="Google Shape;344;p54"/>
          <p:cNvSpPr txBox="1"/>
          <p:nvPr/>
        </p:nvSpPr>
        <p:spPr>
          <a:xfrm>
            <a:off x="999625" y="72050"/>
            <a:ext cx="809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Watch the video about what to do with your hands during a job interview.</a:t>
            </a:r>
            <a:endParaRPr sz="15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What are </a:t>
            </a:r>
            <a:r>
              <a:rPr lang="en" sz="1500">
                <a:solidFill>
                  <a:srgbClr val="FF6B08"/>
                </a:solidFill>
                <a:latin typeface="Montserrat ExtraBold"/>
                <a:ea typeface="Montserrat ExtraBold"/>
                <a:cs typeface="Montserrat ExtraBold"/>
                <a:sym typeface="Montserrat ExtraBold"/>
              </a:rPr>
              <a:t>dos</a:t>
            </a:r>
            <a:r>
              <a:rPr lang="en" sz="1500">
                <a:solidFill>
                  <a:schemeClr val="dk1"/>
                </a:solidFill>
                <a:latin typeface="Montserrat ExtraBold"/>
                <a:ea typeface="Montserrat ExtraBold"/>
                <a:cs typeface="Montserrat ExtraBold"/>
                <a:sym typeface="Montserrat ExtraBold"/>
              </a:rPr>
              <a:t> and </a:t>
            </a:r>
            <a:r>
              <a:rPr lang="en" sz="1500">
                <a:solidFill>
                  <a:schemeClr val="accent1"/>
                </a:solidFill>
                <a:latin typeface="Montserrat ExtraBold"/>
                <a:ea typeface="Montserrat ExtraBold"/>
                <a:cs typeface="Montserrat ExtraBold"/>
                <a:sym typeface="Montserrat ExtraBold"/>
              </a:rPr>
              <a:t>don’ts</a:t>
            </a:r>
            <a:r>
              <a:rPr lang="en" sz="1500">
                <a:solidFill>
                  <a:schemeClr val="dk1"/>
                </a:solidFill>
                <a:latin typeface="Montserrat ExtraBold"/>
                <a:ea typeface="Montserrat ExtraBold"/>
                <a:cs typeface="Montserrat ExtraBold"/>
                <a:sym typeface="Montserrat ExtraBold"/>
              </a:rPr>
              <a:t>?</a:t>
            </a:r>
            <a:endParaRPr sz="15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48" name="Shape 348"/>
        <p:cNvGrpSpPr/>
        <p:nvPr/>
      </p:nvGrpSpPr>
      <p:grpSpPr>
        <a:xfrm>
          <a:off x="0" y="0"/>
          <a:ext cx="0" cy="0"/>
          <a:chOff x="0" y="0"/>
          <a:chExt cx="0" cy="0"/>
        </a:xfrm>
      </p:grpSpPr>
      <p:sp>
        <p:nvSpPr>
          <p:cNvPr id="349" name="Google Shape;349;p55"/>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50" name="Google Shape;350;p55"/>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51" name="Google Shape;351;p55"/>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55" name="Shape 355"/>
        <p:cNvGrpSpPr/>
        <p:nvPr/>
      </p:nvGrpSpPr>
      <p:grpSpPr>
        <a:xfrm>
          <a:off x="0" y="0"/>
          <a:ext cx="0" cy="0"/>
          <a:chOff x="0" y="0"/>
          <a:chExt cx="0" cy="0"/>
        </a:xfrm>
      </p:grpSpPr>
      <p:sp>
        <p:nvSpPr>
          <p:cNvPr id="356" name="Google Shape;356;p56"/>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57" name="Google Shape;357;p56"/>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58" name="Google Shape;358;p56"/>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359" name="Google Shape;359;p56"/>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63" name="Shape 363"/>
        <p:cNvGrpSpPr/>
        <p:nvPr/>
      </p:nvGrpSpPr>
      <p:grpSpPr>
        <a:xfrm>
          <a:off x="0" y="0"/>
          <a:ext cx="0" cy="0"/>
          <a:chOff x="0" y="0"/>
          <a:chExt cx="0" cy="0"/>
        </a:xfrm>
      </p:grpSpPr>
      <p:sp>
        <p:nvSpPr>
          <p:cNvPr id="364" name="Google Shape;364;p57"/>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65" name="Google Shape;365;p57"/>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66" name="Google Shape;366;p57"/>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367" name="Google Shape;367;p57"/>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368" name="Google Shape;368;p57"/>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72" name="Shape 372"/>
        <p:cNvGrpSpPr/>
        <p:nvPr/>
      </p:nvGrpSpPr>
      <p:grpSpPr>
        <a:xfrm>
          <a:off x="0" y="0"/>
          <a:ext cx="0" cy="0"/>
          <a:chOff x="0" y="0"/>
          <a:chExt cx="0" cy="0"/>
        </a:xfrm>
      </p:grpSpPr>
      <p:sp>
        <p:nvSpPr>
          <p:cNvPr id="373" name="Google Shape;373;p58"/>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74" name="Google Shape;374;p58"/>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75" name="Google Shape;375;p58"/>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376" name="Google Shape;376;p58"/>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377" name="Google Shape;377;p58"/>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cxnSp>
        <p:nvCxnSpPr>
          <p:cNvPr id="378" name="Google Shape;378;p58"/>
          <p:cNvCxnSpPr/>
          <p:nvPr/>
        </p:nvCxnSpPr>
        <p:spPr>
          <a:xfrm flipH="1" rot="10800000">
            <a:off x="2177800" y="1687875"/>
            <a:ext cx="3205500" cy="5166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82" name="Shape 382"/>
        <p:cNvGrpSpPr/>
        <p:nvPr/>
      </p:nvGrpSpPr>
      <p:grpSpPr>
        <a:xfrm>
          <a:off x="0" y="0"/>
          <a:ext cx="0" cy="0"/>
          <a:chOff x="0" y="0"/>
          <a:chExt cx="0" cy="0"/>
        </a:xfrm>
      </p:grpSpPr>
      <p:sp>
        <p:nvSpPr>
          <p:cNvPr id="383" name="Google Shape;383;p59"/>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84" name="Google Shape;384;p59"/>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85" name="Google Shape;385;p59"/>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386" name="Google Shape;386;p59"/>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387" name="Google Shape;387;p59"/>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cxnSp>
        <p:nvCxnSpPr>
          <p:cNvPr id="388" name="Google Shape;388;p59"/>
          <p:cNvCxnSpPr/>
          <p:nvPr/>
        </p:nvCxnSpPr>
        <p:spPr>
          <a:xfrm flipH="1" rot="10800000">
            <a:off x="2177800" y="1687875"/>
            <a:ext cx="3205500" cy="516600"/>
          </a:xfrm>
          <a:prstGeom prst="straightConnector1">
            <a:avLst/>
          </a:prstGeom>
          <a:noFill/>
          <a:ln cap="flat" cmpd="sng" w="19050">
            <a:solidFill>
              <a:schemeClr val="dk1"/>
            </a:solidFill>
            <a:prstDash val="dash"/>
            <a:round/>
            <a:headEnd len="med" w="med" type="none"/>
            <a:tailEnd len="med" w="med" type="stealth"/>
          </a:ln>
        </p:spPr>
      </p:cxnSp>
      <p:cxnSp>
        <p:nvCxnSpPr>
          <p:cNvPr id="389" name="Google Shape;389;p59"/>
          <p:cNvCxnSpPr/>
          <p:nvPr/>
        </p:nvCxnSpPr>
        <p:spPr>
          <a:xfrm>
            <a:off x="2682800" y="2718325"/>
            <a:ext cx="2664900" cy="10749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93" name="Shape 393"/>
        <p:cNvGrpSpPr/>
        <p:nvPr/>
      </p:nvGrpSpPr>
      <p:grpSpPr>
        <a:xfrm>
          <a:off x="0" y="0"/>
          <a:ext cx="0" cy="0"/>
          <a:chOff x="0" y="0"/>
          <a:chExt cx="0" cy="0"/>
        </a:xfrm>
      </p:grpSpPr>
      <p:sp>
        <p:nvSpPr>
          <p:cNvPr id="394" name="Google Shape;394;p60"/>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395" name="Google Shape;395;p60"/>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396" name="Google Shape;396;p60"/>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397" name="Google Shape;397;p60"/>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398" name="Google Shape;398;p60"/>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cxnSp>
        <p:nvCxnSpPr>
          <p:cNvPr id="399" name="Google Shape;399;p60"/>
          <p:cNvCxnSpPr/>
          <p:nvPr/>
        </p:nvCxnSpPr>
        <p:spPr>
          <a:xfrm flipH="1" rot="10800000">
            <a:off x="2177800" y="1687875"/>
            <a:ext cx="3205500" cy="516600"/>
          </a:xfrm>
          <a:prstGeom prst="straightConnector1">
            <a:avLst/>
          </a:prstGeom>
          <a:noFill/>
          <a:ln cap="flat" cmpd="sng" w="19050">
            <a:solidFill>
              <a:schemeClr val="dk1"/>
            </a:solidFill>
            <a:prstDash val="dash"/>
            <a:round/>
            <a:headEnd len="med" w="med" type="none"/>
            <a:tailEnd len="med" w="med" type="stealth"/>
          </a:ln>
        </p:spPr>
      </p:cxnSp>
      <p:cxnSp>
        <p:nvCxnSpPr>
          <p:cNvPr id="400" name="Google Shape;400;p60"/>
          <p:cNvCxnSpPr/>
          <p:nvPr/>
        </p:nvCxnSpPr>
        <p:spPr>
          <a:xfrm>
            <a:off x="2682800" y="2718325"/>
            <a:ext cx="2664900" cy="1074900"/>
          </a:xfrm>
          <a:prstGeom prst="straightConnector1">
            <a:avLst/>
          </a:prstGeom>
          <a:noFill/>
          <a:ln cap="flat" cmpd="sng" w="19050">
            <a:solidFill>
              <a:schemeClr val="dk1"/>
            </a:solidFill>
            <a:prstDash val="dash"/>
            <a:round/>
            <a:headEnd len="med" w="med" type="none"/>
            <a:tailEnd len="med" w="med" type="stealth"/>
          </a:ln>
        </p:spPr>
      </p:cxnSp>
      <p:cxnSp>
        <p:nvCxnSpPr>
          <p:cNvPr id="401" name="Google Shape;401;p60"/>
          <p:cNvCxnSpPr/>
          <p:nvPr/>
        </p:nvCxnSpPr>
        <p:spPr>
          <a:xfrm flipH="1" rot="10800000">
            <a:off x="3556100" y="1190425"/>
            <a:ext cx="1818300" cy="20445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p:nvPr/>
        </p:nvSpPr>
        <p:spPr>
          <a:xfrm>
            <a:off x="2335275" y="394150"/>
            <a:ext cx="4522800" cy="111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6" name="Google Shape;166;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7" name="Google Shape;167;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8" name="Google Shape;168;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9" name="Google Shape;169;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05" name="Shape 405"/>
        <p:cNvGrpSpPr/>
        <p:nvPr/>
      </p:nvGrpSpPr>
      <p:grpSpPr>
        <a:xfrm>
          <a:off x="0" y="0"/>
          <a:ext cx="0" cy="0"/>
          <a:chOff x="0" y="0"/>
          <a:chExt cx="0" cy="0"/>
        </a:xfrm>
      </p:grpSpPr>
      <p:sp>
        <p:nvSpPr>
          <p:cNvPr id="406" name="Google Shape;406;p61"/>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407" name="Google Shape;407;p61"/>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408" name="Google Shape;408;p61"/>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409" name="Google Shape;409;p61"/>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410" name="Google Shape;410;p61"/>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cxnSp>
        <p:nvCxnSpPr>
          <p:cNvPr id="411" name="Google Shape;411;p61"/>
          <p:cNvCxnSpPr/>
          <p:nvPr/>
        </p:nvCxnSpPr>
        <p:spPr>
          <a:xfrm flipH="1" rot="10800000">
            <a:off x="2177800" y="1687875"/>
            <a:ext cx="3205500" cy="516600"/>
          </a:xfrm>
          <a:prstGeom prst="straightConnector1">
            <a:avLst/>
          </a:prstGeom>
          <a:noFill/>
          <a:ln cap="flat" cmpd="sng" w="19050">
            <a:solidFill>
              <a:schemeClr val="dk1"/>
            </a:solidFill>
            <a:prstDash val="dash"/>
            <a:round/>
            <a:headEnd len="med" w="med" type="none"/>
            <a:tailEnd len="med" w="med" type="stealth"/>
          </a:ln>
        </p:spPr>
      </p:cxnSp>
      <p:cxnSp>
        <p:nvCxnSpPr>
          <p:cNvPr id="412" name="Google Shape;412;p61"/>
          <p:cNvCxnSpPr/>
          <p:nvPr/>
        </p:nvCxnSpPr>
        <p:spPr>
          <a:xfrm>
            <a:off x="2682800" y="2718325"/>
            <a:ext cx="2664900" cy="1074900"/>
          </a:xfrm>
          <a:prstGeom prst="straightConnector1">
            <a:avLst/>
          </a:prstGeom>
          <a:noFill/>
          <a:ln cap="flat" cmpd="sng" w="19050">
            <a:solidFill>
              <a:schemeClr val="dk1"/>
            </a:solidFill>
            <a:prstDash val="dash"/>
            <a:round/>
            <a:headEnd len="med" w="med" type="none"/>
            <a:tailEnd len="med" w="med" type="stealth"/>
          </a:ln>
        </p:spPr>
      </p:cxnSp>
      <p:cxnSp>
        <p:nvCxnSpPr>
          <p:cNvPr id="413" name="Google Shape;413;p61"/>
          <p:cNvCxnSpPr/>
          <p:nvPr/>
        </p:nvCxnSpPr>
        <p:spPr>
          <a:xfrm flipH="1" rot="10800000">
            <a:off x="2220850" y="2744900"/>
            <a:ext cx="3144600" cy="1057200"/>
          </a:xfrm>
          <a:prstGeom prst="straightConnector1">
            <a:avLst/>
          </a:prstGeom>
          <a:noFill/>
          <a:ln cap="flat" cmpd="sng" w="19050">
            <a:solidFill>
              <a:schemeClr val="dk1"/>
            </a:solidFill>
            <a:prstDash val="dash"/>
            <a:round/>
            <a:headEnd len="med" w="med" type="none"/>
            <a:tailEnd len="med" w="med" type="stealth"/>
          </a:ln>
        </p:spPr>
      </p:cxnSp>
      <p:cxnSp>
        <p:nvCxnSpPr>
          <p:cNvPr id="414" name="Google Shape;414;p61"/>
          <p:cNvCxnSpPr/>
          <p:nvPr/>
        </p:nvCxnSpPr>
        <p:spPr>
          <a:xfrm flipH="1" rot="10800000">
            <a:off x="3556100" y="1190425"/>
            <a:ext cx="1818300" cy="20445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8" name="Shape 418"/>
        <p:cNvGrpSpPr/>
        <p:nvPr/>
      </p:nvGrpSpPr>
      <p:grpSpPr>
        <a:xfrm>
          <a:off x="0" y="0"/>
          <a:ext cx="0" cy="0"/>
          <a:chOff x="0" y="0"/>
          <a:chExt cx="0" cy="0"/>
        </a:xfrm>
      </p:grpSpPr>
      <p:sp>
        <p:nvSpPr>
          <p:cNvPr id="419" name="Google Shape;419;p62"/>
          <p:cNvSpPr txBox="1"/>
          <p:nvPr/>
        </p:nvSpPr>
        <p:spPr>
          <a:xfrm>
            <a:off x="1130700" y="98325"/>
            <a:ext cx="471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LET’S CHECK!</a:t>
            </a:r>
            <a:endParaRPr sz="1600">
              <a:solidFill>
                <a:schemeClr val="dk1"/>
              </a:solidFill>
              <a:latin typeface="Montserrat ExtraBold"/>
              <a:ea typeface="Montserrat ExtraBold"/>
              <a:cs typeface="Montserrat ExtraBold"/>
              <a:sym typeface="Montserrat ExtraBold"/>
            </a:endParaRPr>
          </a:p>
        </p:txBody>
      </p:sp>
      <p:sp>
        <p:nvSpPr>
          <p:cNvPr id="420" name="Google Shape;420;p62"/>
          <p:cNvSpPr txBox="1"/>
          <p:nvPr/>
        </p:nvSpPr>
        <p:spPr>
          <a:xfrm>
            <a:off x="541275" y="926750"/>
            <a:ext cx="32517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showing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steepling</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hiding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concealing palms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fidgeting, tapping fingers</a:t>
            </a:r>
            <a:endParaRPr b="1" sz="1700">
              <a:solidFill>
                <a:schemeClr val="accen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accent1"/>
                </a:solidFill>
                <a:latin typeface="Montserrat"/>
                <a:ea typeface="Montserrat"/>
                <a:cs typeface="Montserrat"/>
                <a:sym typeface="Montserrat"/>
              </a:rPr>
              <a:t>folding arms</a:t>
            </a:r>
            <a:endParaRPr b="1" sz="1500">
              <a:solidFill>
                <a:schemeClr val="accent1"/>
              </a:solidFill>
              <a:latin typeface="Open Sans"/>
              <a:ea typeface="Open Sans"/>
              <a:cs typeface="Open Sans"/>
              <a:sym typeface="Open Sans"/>
            </a:endParaRPr>
          </a:p>
        </p:txBody>
      </p:sp>
      <p:sp>
        <p:nvSpPr>
          <p:cNvPr id="421" name="Google Shape;421;p62"/>
          <p:cNvSpPr txBox="1"/>
          <p:nvPr/>
        </p:nvSpPr>
        <p:spPr>
          <a:xfrm>
            <a:off x="855325" y="4157425"/>
            <a:ext cx="75243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u="sng">
                <a:solidFill>
                  <a:schemeClr val="dk1"/>
                </a:solidFill>
                <a:latin typeface="Montserrat"/>
                <a:ea typeface="Montserrat"/>
                <a:cs typeface="Montserrat"/>
                <a:sym typeface="Montserrat"/>
              </a:rPr>
              <a:t>Do you remember any more examples of body language?</a:t>
            </a:r>
            <a:endParaRPr b="1" sz="2100" u="sng">
              <a:solidFill>
                <a:schemeClr val="dk1"/>
              </a:solidFill>
              <a:latin typeface="Montserrat"/>
              <a:ea typeface="Montserrat"/>
              <a:cs typeface="Montserrat"/>
              <a:sym typeface="Montserrat"/>
            </a:endParaRPr>
          </a:p>
        </p:txBody>
      </p:sp>
      <p:sp>
        <p:nvSpPr>
          <p:cNvPr id="422" name="Google Shape;422;p62"/>
          <p:cNvSpPr txBox="1"/>
          <p:nvPr/>
        </p:nvSpPr>
        <p:spPr>
          <a:xfrm>
            <a:off x="5313850" y="926750"/>
            <a:ext cx="3507300" cy="306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impatience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dominance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truth, honesty, allegiance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defense, insecurity</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putting out a confidence vibe</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you have something to hide</a:t>
            </a:r>
            <a:endParaRPr sz="1700">
              <a:latin typeface="Montserrat"/>
              <a:ea typeface="Montserrat"/>
              <a:cs typeface="Montserrat"/>
              <a:sym typeface="Montserrat"/>
            </a:endParaRPr>
          </a:p>
        </p:txBody>
      </p:sp>
      <p:cxnSp>
        <p:nvCxnSpPr>
          <p:cNvPr id="423" name="Google Shape;423;p62"/>
          <p:cNvCxnSpPr/>
          <p:nvPr/>
        </p:nvCxnSpPr>
        <p:spPr>
          <a:xfrm>
            <a:off x="2416300" y="1163725"/>
            <a:ext cx="2993700" cy="1039500"/>
          </a:xfrm>
          <a:prstGeom prst="straightConnector1">
            <a:avLst/>
          </a:prstGeom>
          <a:noFill/>
          <a:ln cap="flat" cmpd="sng" w="19050">
            <a:solidFill>
              <a:schemeClr val="dk1"/>
            </a:solidFill>
            <a:prstDash val="dash"/>
            <a:round/>
            <a:headEnd len="med" w="med" type="none"/>
            <a:tailEnd len="med" w="med" type="stealth"/>
          </a:ln>
        </p:spPr>
      </p:cxnSp>
      <p:cxnSp>
        <p:nvCxnSpPr>
          <p:cNvPr id="424" name="Google Shape;424;p62"/>
          <p:cNvCxnSpPr/>
          <p:nvPr/>
        </p:nvCxnSpPr>
        <p:spPr>
          <a:xfrm>
            <a:off x="1718250" y="1689800"/>
            <a:ext cx="3544500" cy="1536900"/>
          </a:xfrm>
          <a:prstGeom prst="straightConnector1">
            <a:avLst/>
          </a:prstGeom>
          <a:noFill/>
          <a:ln cap="flat" cmpd="sng" w="19050">
            <a:solidFill>
              <a:schemeClr val="dk1"/>
            </a:solidFill>
            <a:prstDash val="dash"/>
            <a:round/>
            <a:headEnd len="med" w="med" type="none"/>
            <a:tailEnd len="med" w="med" type="stealth"/>
          </a:ln>
        </p:spPr>
      </p:cxnSp>
      <p:cxnSp>
        <p:nvCxnSpPr>
          <p:cNvPr id="425" name="Google Shape;425;p62"/>
          <p:cNvCxnSpPr/>
          <p:nvPr/>
        </p:nvCxnSpPr>
        <p:spPr>
          <a:xfrm flipH="1" rot="10800000">
            <a:off x="2177800" y="1687875"/>
            <a:ext cx="3205500" cy="516600"/>
          </a:xfrm>
          <a:prstGeom prst="straightConnector1">
            <a:avLst/>
          </a:prstGeom>
          <a:noFill/>
          <a:ln cap="flat" cmpd="sng" w="19050">
            <a:solidFill>
              <a:schemeClr val="dk1"/>
            </a:solidFill>
            <a:prstDash val="dash"/>
            <a:round/>
            <a:headEnd len="med" w="med" type="none"/>
            <a:tailEnd len="med" w="med" type="stealth"/>
          </a:ln>
        </p:spPr>
      </p:cxnSp>
      <p:cxnSp>
        <p:nvCxnSpPr>
          <p:cNvPr id="426" name="Google Shape;426;p62"/>
          <p:cNvCxnSpPr/>
          <p:nvPr/>
        </p:nvCxnSpPr>
        <p:spPr>
          <a:xfrm>
            <a:off x="2682800" y="2718325"/>
            <a:ext cx="2664900" cy="1074900"/>
          </a:xfrm>
          <a:prstGeom prst="straightConnector1">
            <a:avLst/>
          </a:prstGeom>
          <a:noFill/>
          <a:ln cap="flat" cmpd="sng" w="19050">
            <a:solidFill>
              <a:schemeClr val="dk1"/>
            </a:solidFill>
            <a:prstDash val="dash"/>
            <a:round/>
            <a:headEnd len="med" w="med" type="none"/>
            <a:tailEnd len="med" w="med" type="stealth"/>
          </a:ln>
        </p:spPr>
      </p:cxnSp>
      <p:cxnSp>
        <p:nvCxnSpPr>
          <p:cNvPr id="427" name="Google Shape;427;p62"/>
          <p:cNvCxnSpPr/>
          <p:nvPr/>
        </p:nvCxnSpPr>
        <p:spPr>
          <a:xfrm flipH="1" rot="10800000">
            <a:off x="2220850" y="2744900"/>
            <a:ext cx="3144600" cy="1057200"/>
          </a:xfrm>
          <a:prstGeom prst="straightConnector1">
            <a:avLst/>
          </a:prstGeom>
          <a:noFill/>
          <a:ln cap="flat" cmpd="sng" w="19050">
            <a:solidFill>
              <a:schemeClr val="dk1"/>
            </a:solidFill>
            <a:prstDash val="dash"/>
            <a:round/>
            <a:headEnd len="med" w="med" type="none"/>
            <a:tailEnd len="med" w="med" type="stealth"/>
          </a:ln>
        </p:spPr>
      </p:cxnSp>
      <p:cxnSp>
        <p:nvCxnSpPr>
          <p:cNvPr id="428" name="Google Shape;428;p62"/>
          <p:cNvCxnSpPr/>
          <p:nvPr/>
        </p:nvCxnSpPr>
        <p:spPr>
          <a:xfrm flipH="1" rot="10800000">
            <a:off x="3556100" y="1190425"/>
            <a:ext cx="1818300" cy="2044500"/>
          </a:xfrm>
          <a:prstGeom prst="straightConnector1">
            <a:avLst/>
          </a:prstGeom>
          <a:noFill/>
          <a:ln cap="flat" cmpd="sng" w="19050">
            <a:solidFill>
              <a:schemeClr val="dk1"/>
            </a:solidFill>
            <a:prstDash val="dash"/>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2" name="Shape 432"/>
        <p:cNvGrpSpPr/>
        <p:nvPr/>
      </p:nvGrpSpPr>
      <p:grpSpPr>
        <a:xfrm>
          <a:off x="0" y="0"/>
          <a:ext cx="0" cy="0"/>
          <a:chOff x="0" y="0"/>
          <a:chExt cx="0" cy="0"/>
        </a:xfrm>
      </p:grpSpPr>
      <p:sp>
        <p:nvSpPr>
          <p:cNvPr id="433" name="Google Shape;433;p63"/>
          <p:cNvSpPr txBox="1"/>
          <p:nvPr/>
        </p:nvSpPr>
        <p:spPr>
          <a:xfrm>
            <a:off x="604075" y="844175"/>
            <a:ext cx="81018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Which of the tips from the video are relevant for your online interview or project presentation?</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What other tips for good body language during virtual communication can you add?</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AutoNum type="arabicPeriod"/>
            </a:pPr>
            <a:r>
              <a:rPr lang="en" sz="1500">
                <a:latin typeface="Montserrat"/>
                <a:ea typeface="Montserrat"/>
                <a:cs typeface="Montserrat"/>
                <a:sym typeface="Montserrat"/>
              </a:rPr>
              <a:t>Do you get nervous during online meetings as much as you would offline? </a:t>
            </a:r>
            <a:endParaRPr sz="1500">
              <a:latin typeface="Montserrat"/>
              <a:ea typeface="Montserrat"/>
              <a:cs typeface="Montserrat"/>
              <a:sym typeface="Montserrat"/>
            </a:endParaRPr>
          </a:p>
        </p:txBody>
      </p:sp>
      <p:sp>
        <p:nvSpPr>
          <p:cNvPr id="434" name="Google Shape;434;p63"/>
          <p:cNvSpPr txBox="1"/>
          <p:nvPr/>
        </p:nvSpPr>
        <p:spPr>
          <a:xfrm>
            <a:off x="1145950" y="88825"/>
            <a:ext cx="262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Answer the </a:t>
            </a:r>
            <a:r>
              <a:rPr lang="en" sz="1600">
                <a:solidFill>
                  <a:schemeClr val="dk1"/>
                </a:solidFill>
                <a:latin typeface="Montserrat ExtraBold"/>
                <a:ea typeface="Montserrat ExtraBold"/>
                <a:cs typeface="Montserrat ExtraBold"/>
                <a:sym typeface="Montserrat ExtraBold"/>
              </a:rPr>
              <a:t>questions</a:t>
            </a:r>
            <a:r>
              <a:rPr lang="en" sz="1600">
                <a:solidFill>
                  <a:schemeClr val="dk1"/>
                </a:solidFill>
                <a:latin typeface="Montserrat ExtraBold"/>
                <a:ea typeface="Montserrat ExtraBold"/>
                <a:cs typeface="Montserrat ExtraBold"/>
                <a:sym typeface="Montserrat ExtraBold"/>
              </a:rPr>
              <a:t>.</a:t>
            </a:r>
            <a:endParaRPr sz="16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8" name="Shape 438"/>
        <p:cNvGrpSpPr/>
        <p:nvPr/>
      </p:nvGrpSpPr>
      <p:grpSpPr>
        <a:xfrm>
          <a:off x="0" y="0"/>
          <a:ext cx="0" cy="0"/>
          <a:chOff x="0" y="0"/>
          <a:chExt cx="0" cy="0"/>
        </a:xfrm>
      </p:grpSpPr>
      <p:sp>
        <p:nvSpPr>
          <p:cNvPr id="439" name="Google Shape;439;p64"/>
          <p:cNvSpPr/>
          <p:nvPr/>
        </p:nvSpPr>
        <p:spPr>
          <a:xfrm>
            <a:off x="5453125" y="729150"/>
            <a:ext cx="3606000" cy="16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4"/>
          <p:cNvSpPr txBox="1"/>
          <p:nvPr/>
        </p:nvSpPr>
        <p:spPr>
          <a:xfrm>
            <a:off x="5462972" y="776525"/>
            <a:ext cx="36060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Montserrat ExtraBold"/>
                <a:ea typeface="Montserrat ExtraBold"/>
                <a:cs typeface="Montserrat ExtraBold"/>
                <a:sym typeface="Montserrat ExtraBold"/>
              </a:rPr>
              <a:t>Do you remember </a:t>
            </a:r>
            <a:r>
              <a:rPr lang="en" sz="1700">
                <a:solidFill>
                  <a:schemeClr val="dk1"/>
                </a:solidFill>
                <a:latin typeface="Montserrat ExtraBold"/>
                <a:ea typeface="Montserrat ExtraBold"/>
                <a:cs typeface="Montserrat ExtraBold"/>
                <a:sym typeface="Montserrat ExtraBold"/>
              </a:rPr>
              <a:t>your</a:t>
            </a:r>
            <a:r>
              <a:rPr lang="en" sz="1700">
                <a:solidFill>
                  <a:schemeClr val="dk1"/>
                </a:solidFill>
                <a:latin typeface="Montserrat ExtraBold"/>
                <a:ea typeface="Montserrat ExtraBold"/>
                <a:cs typeface="Montserrat ExtraBold"/>
                <a:sym typeface="Montserrat ExtraBold"/>
              </a:rPr>
              <a:t> homework article? </a:t>
            </a:r>
            <a:endParaRPr sz="1700">
              <a:solidFill>
                <a:schemeClr val="dk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rPr lang="en" sz="1700">
                <a:solidFill>
                  <a:schemeClr val="dk1"/>
                </a:solidFill>
                <a:latin typeface="Montserrat ExtraBold"/>
                <a:ea typeface="Montserrat ExtraBold"/>
                <a:cs typeface="Montserrat ExtraBold"/>
                <a:sym typeface="Montserrat ExtraBold"/>
              </a:rPr>
              <a:t>Mark TRUE or FALSE and explain why.</a:t>
            </a:r>
            <a:endParaRPr sz="1700">
              <a:solidFill>
                <a:schemeClr val="dk1"/>
              </a:solidFill>
              <a:latin typeface="Montserrat ExtraBold"/>
              <a:ea typeface="Montserrat ExtraBold"/>
              <a:cs typeface="Montserrat ExtraBold"/>
              <a:sym typeface="Montserrat ExtraBold"/>
            </a:endParaRPr>
          </a:p>
        </p:txBody>
      </p:sp>
      <p:pic>
        <p:nvPicPr>
          <p:cNvPr id="441" name="Google Shape;441;p64"/>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42" name="Google Shape;442;p64"/>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46" name="Shape 446"/>
        <p:cNvGrpSpPr/>
        <p:nvPr/>
      </p:nvGrpSpPr>
      <p:grpSpPr>
        <a:xfrm>
          <a:off x="0" y="0"/>
          <a:ext cx="0" cy="0"/>
          <a:chOff x="0" y="0"/>
          <a:chExt cx="0" cy="0"/>
        </a:xfrm>
      </p:grpSpPr>
      <p:pic>
        <p:nvPicPr>
          <p:cNvPr id="447" name="Google Shape;447;p65"/>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48" name="Google Shape;448;p65"/>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49" name="Google Shape;449;p65"/>
          <p:cNvSpPr txBox="1"/>
          <p:nvPr/>
        </p:nvSpPr>
        <p:spPr>
          <a:xfrm>
            <a:off x="124375" y="462650"/>
            <a:ext cx="453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53" name="Shape 453"/>
        <p:cNvGrpSpPr/>
        <p:nvPr/>
      </p:nvGrpSpPr>
      <p:grpSpPr>
        <a:xfrm>
          <a:off x="0" y="0"/>
          <a:ext cx="0" cy="0"/>
          <a:chOff x="0" y="0"/>
          <a:chExt cx="0" cy="0"/>
        </a:xfrm>
      </p:grpSpPr>
      <p:pic>
        <p:nvPicPr>
          <p:cNvPr id="454" name="Google Shape;454;p66"/>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55" name="Google Shape;455;p66"/>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56" name="Google Shape;456;p66"/>
          <p:cNvSpPr txBox="1"/>
          <p:nvPr/>
        </p:nvSpPr>
        <p:spPr>
          <a:xfrm>
            <a:off x="124375" y="462650"/>
            <a:ext cx="4530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60" name="Shape 460"/>
        <p:cNvGrpSpPr/>
        <p:nvPr/>
      </p:nvGrpSpPr>
      <p:grpSpPr>
        <a:xfrm>
          <a:off x="0" y="0"/>
          <a:ext cx="0" cy="0"/>
          <a:chOff x="0" y="0"/>
          <a:chExt cx="0" cy="0"/>
        </a:xfrm>
      </p:grpSpPr>
      <p:pic>
        <p:nvPicPr>
          <p:cNvPr id="461" name="Google Shape;461;p67"/>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62" name="Google Shape;462;p67"/>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63" name="Google Shape;463;p67"/>
          <p:cNvSpPr txBox="1"/>
          <p:nvPr/>
        </p:nvSpPr>
        <p:spPr>
          <a:xfrm>
            <a:off x="124375" y="462650"/>
            <a:ext cx="4530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15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67" name="Shape 467"/>
        <p:cNvGrpSpPr/>
        <p:nvPr/>
      </p:nvGrpSpPr>
      <p:grpSpPr>
        <a:xfrm>
          <a:off x="0" y="0"/>
          <a:ext cx="0" cy="0"/>
          <a:chOff x="0" y="0"/>
          <a:chExt cx="0" cy="0"/>
        </a:xfrm>
      </p:grpSpPr>
      <p:pic>
        <p:nvPicPr>
          <p:cNvPr id="468" name="Google Shape;468;p68"/>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69" name="Google Shape;469;p68"/>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70" name="Google Shape;470;p68"/>
          <p:cNvSpPr txBox="1"/>
          <p:nvPr/>
        </p:nvSpPr>
        <p:spPr>
          <a:xfrm>
            <a:off x="124375" y="462650"/>
            <a:ext cx="4530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15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74" name="Shape 474"/>
        <p:cNvGrpSpPr/>
        <p:nvPr/>
      </p:nvGrpSpPr>
      <p:grpSpPr>
        <a:xfrm>
          <a:off x="0" y="0"/>
          <a:ext cx="0" cy="0"/>
          <a:chOff x="0" y="0"/>
          <a:chExt cx="0" cy="0"/>
        </a:xfrm>
      </p:grpSpPr>
      <p:pic>
        <p:nvPicPr>
          <p:cNvPr id="475" name="Google Shape;475;p69"/>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76" name="Google Shape;476;p69"/>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77" name="Google Shape;477;p69"/>
          <p:cNvSpPr txBox="1"/>
          <p:nvPr/>
        </p:nvSpPr>
        <p:spPr>
          <a:xfrm>
            <a:off x="124375" y="462650"/>
            <a:ext cx="453000" cy="37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15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81" name="Shape 481"/>
        <p:cNvGrpSpPr/>
        <p:nvPr/>
      </p:nvGrpSpPr>
      <p:grpSpPr>
        <a:xfrm>
          <a:off x="0" y="0"/>
          <a:ext cx="0" cy="0"/>
          <a:chOff x="0" y="0"/>
          <a:chExt cx="0" cy="0"/>
        </a:xfrm>
      </p:grpSpPr>
      <p:pic>
        <p:nvPicPr>
          <p:cNvPr id="482" name="Google Shape;482;p70"/>
          <p:cNvPicPr preferRelativeResize="0"/>
          <p:nvPr/>
        </p:nvPicPr>
        <p:blipFill>
          <a:blip r:embed="rId3">
            <a:alphaModFix/>
          </a:blip>
          <a:stretch>
            <a:fillRect/>
          </a:stretch>
        </p:blipFill>
        <p:spPr>
          <a:xfrm>
            <a:off x="4572000" y="1884050"/>
            <a:ext cx="4571725" cy="3476224"/>
          </a:xfrm>
          <a:prstGeom prst="rect">
            <a:avLst/>
          </a:prstGeom>
          <a:noFill/>
          <a:ln>
            <a:noFill/>
          </a:ln>
        </p:spPr>
      </p:pic>
      <p:sp>
        <p:nvSpPr>
          <p:cNvPr id="483" name="Google Shape;483;p70"/>
          <p:cNvSpPr txBox="1"/>
          <p:nvPr/>
        </p:nvSpPr>
        <p:spPr>
          <a:xfrm>
            <a:off x="385200" y="507075"/>
            <a:ext cx="51969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If you are tired, lean on the desk.</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Touching your face throughout the meeting suggests that you are interested.</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It’s important to maintain eye contact even if the meeting is virtual.</a:t>
            </a:r>
            <a:endParaRPr sz="1450">
              <a:solidFill>
                <a:srgbClr val="333333"/>
              </a:solidFill>
              <a:highlight>
                <a:srgbClr val="D9EAD3"/>
              </a:highlight>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SzPts val="1500"/>
              <a:buFont typeface="Montserrat Medium"/>
              <a:buAutoNum type="arabicPeriod"/>
            </a:pPr>
            <a:r>
              <a:rPr lang="en" sz="1500">
                <a:latin typeface="Montserrat Medium"/>
                <a:ea typeface="Montserrat Medium"/>
                <a:cs typeface="Montserrat Medium"/>
                <a:sym typeface="Montserrat Medium"/>
              </a:rPr>
              <a:t>Keep smiling throughout the whole meeting.</a:t>
            </a:r>
            <a:endParaRPr sz="1500">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Don’t position yourself too close to the camera.</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When you speak, try to avoid using your hands.</a:t>
            </a:r>
            <a:endParaRPr sz="1500">
              <a:solidFill>
                <a:schemeClr val="dk1"/>
              </a:solidFill>
              <a:latin typeface="Montserrat Medium"/>
              <a:ea typeface="Montserrat Medium"/>
              <a:cs typeface="Montserrat Medium"/>
              <a:sym typeface="Montserrat Medium"/>
            </a:endParaRPr>
          </a:p>
        </p:txBody>
      </p:sp>
      <p:sp>
        <p:nvSpPr>
          <p:cNvPr id="484" name="Google Shape;484;p70"/>
          <p:cNvSpPr txBox="1"/>
          <p:nvPr/>
        </p:nvSpPr>
        <p:spPr>
          <a:xfrm>
            <a:off x="124375" y="462650"/>
            <a:ext cx="453000" cy="418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T</a:t>
            </a:r>
            <a:endParaRPr sz="2000">
              <a:solidFill>
                <a:schemeClr val="accent1"/>
              </a:solidFill>
              <a:latin typeface="Montserrat Black"/>
              <a:ea typeface="Montserrat Black"/>
              <a:cs typeface="Montserrat Black"/>
              <a:sym typeface="Montserrat Black"/>
            </a:endParaRPr>
          </a:p>
          <a:p>
            <a:pPr indent="0" lvl="0" marL="0" rtl="0" algn="l">
              <a:lnSpc>
                <a:spcPct val="150000"/>
              </a:lnSpc>
              <a:spcBef>
                <a:spcPts val="0"/>
              </a:spcBef>
              <a:spcAft>
                <a:spcPts val="0"/>
              </a:spcAft>
              <a:buNone/>
            </a:pPr>
            <a:r>
              <a:rPr lang="en" sz="2000">
                <a:solidFill>
                  <a:schemeClr val="accent1"/>
                </a:solidFill>
                <a:latin typeface="Montserrat Black"/>
                <a:ea typeface="Montserrat Black"/>
                <a:cs typeface="Montserrat Black"/>
                <a:sym typeface="Montserrat Black"/>
              </a:rPr>
              <a:t>F</a:t>
            </a:r>
            <a:endParaRPr sz="2000">
              <a:solidFill>
                <a:schemeClr val="accent1"/>
              </a:solidFill>
              <a:latin typeface="Montserrat Black"/>
              <a:ea typeface="Montserrat Black"/>
              <a:cs typeface="Montserrat Black"/>
              <a:sym typeface="Montserrat Black"/>
            </a:endParaRPr>
          </a:p>
          <a:p>
            <a:pPr indent="0" lvl="0" marL="0" rtl="0" algn="l">
              <a:lnSpc>
                <a:spcPct val="115000"/>
              </a:lnSpc>
              <a:spcBef>
                <a:spcPts val="0"/>
              </a:spcBef>
              <a:spcAft>
                <a:spcPts val="0"/>
              </a:spcAft>
              <a:buNone/>
            </a:pPr>
            <a:r>
              <a:t/>
            </a:r>
            <a:endParaRPr sz="2000">
              <a:solidFill>
                <a:schemeClr val="accent1"/>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73" name="Shape 173"/>
        <p:cNvGrpSpPr/>
        <p:nvPr/>
      </p:nvGrpSpPr>
      <p:grpSpPr>
        <a:xfrm>
          <a:off x="0" y="0"/>
          <a:ext cx="0" cy="0"/>
          <a:chOff x="0" y="0"/>
          <a:chExt cx="0" cy="0"/>
        </a:xfrm>
      </p:grpSpPr>
      <p:sp>
        <p:nvSpPr>
          <p:cNvPr id="174" name="Google Shape;174;p44"/>
          <p:cNvSpPr txBox="1"/>
          <p:nvPr/>
        </p:nvSpPr>
        <p:spPr>
          <a:xfrm>
            <a:off x="3126200" y="376825"/>
            <a:ext cx="48057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sz="1800">
              <a:latin typeface="Montserrat"/>
              <a:ea typeface="Montserrat"/>
              <a:cs typeface="Montserrat"/>
              <a:sym typeface="Montserrat"/>
            </a:endParaRPr>
          </a:p>
          <a:p>
            <a:pPr indent="-342900" lvl="0" marL="457200" rtl="0" algn="l">
              <a:lnSpc>
                <a:spcPct val="150000"/>
              </a:lnSpc>
              <a:spcBef>
                <a:spcPts val="1000"/>
              </a:spcBef>
              <a:spcAft>
                <a:spcPts val="0"/>
              </a:spcAft>
              <a:buSzPts val="1800"/>
              <a:buFont typeface="Montserrat"/>
              <a:buChar char="-"/>
            </a:pPr>
            <a:r>
              <a:rPr lang="en" sz="1800">
                <a:latin typeface="Montserrat"/>
                <a:ea typeface="Montserrat"/>
                <a:cs typeface="Montserrat"/>
                <a:sym typeface="Montserrat"/>
              </a:rPr>
              <a:t>discuss what body language is and how to use it properly</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 sz="1800">
                <a:latin typeface="Montserrat"/>
                <a:ea typeface="Montserrat"/>
                <a:cs typeface="Montserrat"/>
                <a:sym typeface="Montserrat"/>
              </a:rPr>
              <a:t>how to present a project</a:t>
            </a:r>
            <a:endParaRPr sz="1800">
              <a:latin typeface="Montserrat"/>
              <a:ea typeface="Montserrat"/>
              <a:cs typeface="Montserrat"/>
              <a:sym typeface="Montserrat"/>
            </a:endParaRPr>
          </a:p>
        </p:txBody>
      </p:sp>
      <p:sp>
        <p:nvSpPr>
          <p:cNvPr id="175" name="Google Shape;175;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88" name="Shape 488"/>
        <p:cNvGrpSpPr/>
        <p:nvPr/>
      </p:nvGrpSpPr>
      <p:grpSpPr>
        <a:xfrm>
          <a:off x="0" y="0"/>
          <a:ext cx="0" cy="0"/>
          <a:chOff x="0" y="0"/>
          <a:chExt cx="0" cy="0"/>
        </a:xfrm>
      </p:grpSpPr>
      <p:sp>
        <p:nvSpPr>
          <p:cNvPr id="489" name="Google Shape;489;p71"/>
          <p:cNvSpPr/>
          <p:nvPr/>
        </p:nvSpPr>
        <p:spPr>
          <a:xfrm>
            <a:off x="2616150" y="2044300"/>
            <a:ext cx="3911700" cy="71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71"/>
          <p:cNvPicPr preferRelativeResize="0"/>
          <p:nvPr/>
        </p:nvPicPr>
        <p:blipFill>
          <a:blip r:embed="rId3">
            <a:alphaModFix/>
          </a:blip>
          <a:stretch>
            <a:fillRect/>
          </a:stretch>
        </p:blipFill>
        <p:spPr>
          <a:xfrm>
            <a:off x="5699900" y="1987825"/>
            <a:ext cx="3720000" cy="3500524"/>
          </a:xfrm>
          <a:prstGeom prst="rect">
            <a:avLst/>
          </a:prstGeom>
          <a:noFill/>
          <a:ln>
            <a:noFill/>
          </a:ln>
        </p:spPr>
      </p:pic>
      <p:sp>
        <p:nvSpPr>
          <p:cNvPr id="491" name="Google Shape;491;p71"/>
          <p:cNvSpPr txBox="1"/>
          <p:nvPr/>
        </p:nvSpPr>
        <p:spPr>
          <a:xfrm>
            <a:off x="2685100" y="2063975"/>
            <a:ext cx="3842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u="sng">
                <a:solidFill>
                  <a:schemeClr val="hlink"/>
                </a:solidFill>
                <a:latin typeface="Montserrat ExtraBold"/>
                <a:ea typeface="Montserrat ExtraBold"/>
                <a:cs typeface="Montserrat ExtraBold"/>
                <a:sym typeface="Montserrat ExtraBold"/>
                <a:hlinkClick r:id="rId4"/>
              </a:rPr>
              <a:t>TIME TO SPEAK!</a:t>
            </a:r>
            <a:endParaRPr sz="3300">
              <a:solidFill>
                <a:schemeClr val="accent1"/>
              </a:solidFill>
              <a:latin typeface="Montserrat ExtraBold"/>
              <a:ea typeface="Montserrat ExtraBold"/>
              <a:cs typeface="Montserrat ExtraBold"/>
              <a:sym typeface="Montserrat ExtraBold"/>
            </a:endParaRPr>
          </a:p>
        </p:txBody>
      </p:sp>
      <p:pic>
        <p:nvPicPr>
          <p:cNvPr id="492" name="Google Shape;492;p71"/>
          <p:cNvPicPr preferRelativeResize="0"/>
          <p:nvPr/>
        </p:nvPicPr>
        <p:blipFill>
          <a:blip r:embed="rId5">
            <a:alphaModFix/>
          </a:blip>
          <a:stretch>
            <a:fillRect/>
          </a:stretch>
        </p:blipFill>
        <p:spPr>
          <a:xfrm>
            <a:off x="-478225" y="-977950"/>
            <a:ext cx="4449175" cy="4151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96" name="Shape 496"/>
        <p:cNvGrpSpPr/>
        <p:nvPr/>
      </p:nvGrpSpPr>
      <p:grpSpPr>
        <a:xfrm>
          <a:off x="0" y="0"/>
          <a:ext cx="0" cy="0"/>
          <a:chOff x="0" y="0"/>
          <a:chExt cx="0" cy="0"/>
        </a:xfrm>
      </p:grpSpPr>
      <p:sp>
        <p:nvSpPr>
          <p:cNvPr id="497" name="Google Shape;497;p72"/>
          <p:cNvSpPr/>
          <p:nvPr/>
        </p:nvSpPr>
        <p:spPr>
          <a:xfrm>
            <a:off x="1327675" y="710450"/>
            <a:ext cx="6262800" cy="12525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2"/>
          <p:cNvSpPr txBox="1"/>
          <p:nvPr/>
        </p:nvSpPr>
        <p:spPr>
          <a:xfrm>
            <a:off x="2058775" y="781525"/>
            <a:ext cx="4800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 sz="2700">
                <a:solidFill>
                  <a:schemeClr val="dk1"/>
                </a:solidFill>
                <a:latin typeface="Montserrat"/>
                <a:ea typeface="Montserrat"/>
                <a:cs typeface="Montserrat"/>
                <a:sym typeface="Montserrat"/>
              </a:rPr>
              <a:t>How to present a project</a:t>
            </a:r>
            <a:endParaRPr b="1" i="0" sz="2700" cap="none" strike="noStrike">
              <a:solidFill>
                <a:schemeClr val="dk1"/>
              </a:solidFill>
              <a:latin typeface="Montserrat"/>
              <a:ea typeface="Montserrat"/>
              <a:cs typeface="Montserrat"/>
              <a:sym typeface="Montserrat"/>
            </a:endParaRPr>
          </a:p>
        </p:txBody>
      </p:sp>
      <p:sp>
        <p:nvSpPr>
          <p:cNvPr id="499" name="Google Shape;499;p72"/>
          <p:cNvSpPr txBox="1"/>
          <p:nvPr/>
        </p:nvSpPr>
        <p:spPr>
          <a:xfrm>
            <a:off x="1640050" y="1381825"/>
            <a:ext cx="576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dk1"/>
                </a:solidFill>
                <a:latin typeface="Montserrat Medium"/>
                <a:ea typeface="Montserrat Medium"/>
                <a:cs typeface="Montserrat Medium"/>
                <a:sym typeface="Montserrat Medium"/>
                <a:hlinkClick r:id="rId3">
                  <a:extLst>
                    <a:ext uri="{A12FA001-AC4F-418D-AE19-62706E023703}">
                      <ahyp:hlinkClr val="tx"/>
                    </a:ext>
                  </a:extLst>
                </a:hlinkClick>
              </a:rPr>
              <a:t>What is important to say when you present the project?</a:t>
            </a:r>
            <a:endParaRPr sz="1500">
              <a:solidFill>
                <a:schemeClr val="dk1"/>
              </a:solidFill>
              <a:latin typeface="Montserrat Medium"/>
              <a:ea typeface="Montserrat Medium"/>
              <a:cs typeface="Montserrat Medium"/>
              <a:sym typeface="Montserrat Medium"/>
            </a:endParaRPr>
          </a:p>
        </p:txBody>
      </p:sp>
      <p:pic>
        <p:nvPicPr>
          <p:cNvPr id="500" name="Google Shape;500;p72"/>
          <p:cNvPicPr preferRelativeResize="0"/>
          <p:nvPr/>
        </p:nvPicPr>
        <p:blipFill>
          <a:blip r:embed="rId4">
            <a:alphaModFix/>
          </a:blip>
          <a:stretch>
            <a:fillRect/>
          </a:stretch>
        </p:blipFill>
        <p:spPr>
          <a:xfrm>
            <a:off x="4838050" y="1381825"/>
            <a:ext cx="3869750" cy="3970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04" name="Shape 504"/>
        <p:cNvGrpSpPr/>
        <p:nvPr/>
      </p:nvGrpSpPr>
      <p:grpSpPr>
        <a:xfrm>
          <a:off x="0" y="0"/>
          <a:ext cx="0" cy="0"/>
          <a:chOff x="0" y="0"/>
          <a:chExt cx="0" cy="0"/>
        </a:xfrm>
      </p:grpSpPr>
      <p:sp>
        <p:nvSpPr>
          <p:cNvPr id="505" name="Google Shape;505;p73"/>
          <p:cNvSpPr/>
          <p:nvPr/>
        </p:nvSpPr>
        <p:spPr>
          <a:xfrm>
            <a:off x="3671175" y="1033400"/>
            <a:ext cx="4459500" cy="3177000"/>
          </a:xfrm>
          <a:prstGeom prst="roundRect">
            <a:avLst>
              <a:gd fmla="val 16667" name="adj"/>
            </a:avLst>
          </a:prstGeom>
          <a:solidFill>
            <a:schemeClr val="lt2"/>
          </a:solidFill>
          <a:ln cap="flat" cmpd="sng" w="9525">
            <a:solidFill>
              <a:srgbClr val="FF6B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3"/>
          <p:cNvSpPr txBox="1"/>
          <p:nvPr/>
        </p:nvSpPr>
        <p:spPr>
          <a:xfrm>
            <a:off x="3953850" y="1090400"/>
            <a:ext cx="40257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Purpose</a:t>
            </a:r>
            <a:endParaRPr i="1" sz="1800">
              <a:solidFill>
                <a:schemeClr val="dk1"/>
              </a:solidFill>
              <a:latin typeface="Montserrat SemiBold"/>
              <a:ea typeface="Montserrat SemiBold"/>
              <a:cs typeface="Montserrat SemiBold"/>
              <a:sym typeface="Montserrat SemiBold"/>
            </a:endParaRPr>
          </a:p>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Main task</a:t>
            </a:r>
            <a:endParaRPr sz="1700">
              <a:solidFill>
                <a:schemeClr val="dk1"/>
              </a:solidFill>
              <a:latin typeface="Montserrat SemiBold"/>
              <a:ea typeface="Montserrat SemiBold"/>
              <a:cs typeface="Montserrat SemiBold"/>
              <a:sym typeface="Montserrat SemiBold"/>
            </a:endParaRPr>
          </a:p>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Problem you faced</a:t>
            </a:r>
            <a:endParaRPr sz="1700">
              <a:solidFill>
                <a:schemeClr val="dk1"/>
              </a:solidFill>
              <a:latin typeface="Montserrat SemiBold"/>
              <a:ea typeface="Montserrat SemiBold"/>
              <a:cs typeface="Montserrat SemiBold"/>
              <a:sym typeface="Montserrat SemiBold"/>
            </a:endParaRPr>
          </a:p>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Problem the project solves</a:t>
            </a:r>
            <a:endParaRPr sz="1700">
              <a:solidFill>
                <a:schemeClr val="dk1"/>
              </a:solidFill>
              <a:latin typeface="Montserrat SemiBold"/>
              <a:ea typeface="Montserrat SemiBold"/>
              <a:cs typeface="Montserrat SemiBold"/>
              <a:sym typeface="Montserrat SemiBold"/>
            </a:endParaRPr>
          </a:p>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Benefits</a:t>
            </a:r>
            <a:endParaRPr sz="1700">
              <a:solidFill>
                <a:schemeClr val="dk1"/>
              </a:solidFill>
              <a:latin typeface="Montserrat SemiBold"/>
              <a:ea typeface="Montserrat SemiBold"/>
              <a:cs typeface="Montserrat SemiBold"/>
              <a:sym typeface="Montserrat SemiBold"/>
            </a:endParaRPr>
          </a:p>
          <a:p>
            <a:pPr indent="-336550" lvl="0" marL="457200" rtl="0" algn="l">
              <a:lnSpc>
                <a:spcPct val="200000"/>
              </a:lnSpc>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Team presentation</a:t>
            </a:r>
            <a:endParaRPr sz="1800">
              <a:solidFill>
                <a:schemeClr val="dk1"/>
              </a:solidFill>
              <a:latin typeface="Montserrat SemiBold"/>
              <a:ea typeface="Montserrat SemiBold"/>
              <a:cs typeface="Montserrat SemiBold"/>
              <a:sym typeface="Montserrat SemiBold"/>
            </a:endParaRPr>
          </a:p>
        </p:txBody>
      </p:sp>
      <p:sp>
        <p:nvSpPr>
          <p:cNvPr id="507" name="Google Shape;507;p73"/>
          <p:cNvSpPr txBox="1"/>
          <p:nvPr/>
        </p:nvSpPr>
        <p:spPr>
          <a:xfrm>
            <a:off x="4393700" y="503725"/>
            <a:ext cx="324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u="sng">
                <a:solidFill>
                  <a:schemeClr val="dk1"/>
                </a:solidFill>
                <a:latin typeface="Montserrat SemiBold"/>
                <a:ea typeface="Montserrat SemiBold"/>
                <a:cs typeface="Montserrat SemiBold"/>
                <a:sym typeface="Montserrat SemiBold"/>
              </a:rPr>
              <a:t>Here’s a suggested order</a:t>
            </a:r>
            <a:endParaRPr i="1" sz="1700" u="sng">
              <a:solidFill>
                <a:schemeClr val="dk1"/>
              </a:solidFill>
              <a:latin typeface="Montserrat SemiBold"/>
              <a:ea typeface="Montserrat SemiBold"/>
              <a:cs typeface="Montserrat SemiBold"/>
              <a:sym typeface="Montserrat SemiBold"/>
            </a:endParaRPr>
          </a:p>
        </p:txBody>
      </p:sp>
      <p:pic>
        <p:nvPicPr>
          <p:cNvPr id="508" name="Google Shape;508;p73"/>
          <p:cNvPicPr preferRelativeResize="0"/>
          <p:nvPr/>
        </p:nvPicPr>
        <p:blipFill>
          <a:blip r:embed="rId3">
            <a:alphaModFix/>
          </a:blip>
          <a:stretch>
            <a:fillRect/>
          </a:stretch>
        </p:blipFill>
        <p:spPr>
          <a:xfrm>
            <a:off x="6795200" y="2761925"/>
            <a:ext cx="1788650" cy="2019949"/>
          </a:xfrm>
          <a:prstGeom prst="rect">
            <a:avLst/>
          </a:prstGeom>
          <a:noFill/>
          <a:ln>
            <a:noFill/>
          </a:ln>
        </p:spPr>
      </p:pic>
      <p:sp>
        <p:nvSpPr>
          <p:cNvPr id="509" name="Google Shape;509;p73"/>
          <p:cNvSpPr txBox="1"/>
          <p:nvPr/>
        </p:nvSpPr>
        <p:spPr>
          <a:xfrm>
            <a:off x="168775" y="1918825"/>
            <a:ext cx="329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Let’s take a look at the example of the presentation</a:t>
            </a:r>
            <a:r>
              <a:rPr b="1" lang="en" sz="1600">
                <a:solidFill>
                  <a:schemeClr val="dk1"/>
                </a:solidFill>
                <a:latin typeface="Montserrat"/>
                <a:ea typeface="Montserrat"/>
                <a:cs typeface="Montserrat"/>
                <a:sym typeface="Montserrat"/>
              </a:rPr>
              <a:t> and </a:t>
            </a:r>
            <a:r>
              <a:rPr b="1" lang="en" sz="1600" u="sng">
                <a:solidFill>
                  <a:schemeClr val="accent1"/>
                </a:solidFill>
                <a:latin typeface="Montserrat"/>
                <a:ea typeface="Montserrat"/>
                <a:cs typeface="Montserrat"/>
                <a:sym typeface="Montserrat"/>
                <a:hlinkClick r:id="rId4">
                  <a:extLst>
                    <a:ext uri="{A12FA001-AC4F-418D-AE19-62706E023703}">
                      <ahyp:hlinkClr val="tx"/>
                    </a:ext>
                  </a:extLst>
                </a:hlinkClick>
              </a:rPr>
              <a:t>complete the gaps</a:t>
            </a:r>
            <a:endParaRPr b="1" sz="1600">
              <a:solidFill>
                <a:schemeClr val="accen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nvSpPr>
        <p:spPr>
          <a:xfrm>
            <a:off x="2856900" y="-65050"/>
            <a:ext cx="3352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 sz="1900" u="sng">
                <a:solidFill>
                  <a:schemeClr val="dk1"/>
                </a:solidFill>
                <a:latin typeface="Montserrat"/>
                <a:ea typeface="Montserrat"/>
                <a:cs typeface="Montserrat"/>
                <a:sym typeface="Montserrat"/>
              </a:rPr>
              <a:t>How to present a project</a:t>
            </a:r>
            <a:endParaRPr b="1" i="0" sz="1900" u="sng" cap="none" strike="noStrike">
              <a:solidFill>
                <a:schemeClr val="dk1"/>
              </a:solidFill>
              <a:latin typeface="Montserrat"/>
              <a:ea typeface="Montserrat"/>
              <a:cs typeface="Montserrat"/>
              <a:sym typeface="Montserrat"/>
            </a:endParaRPr>
          </a:p>
        </p:txBody>
      </p:sp>
      <p:sp>
        <p:nvSpPr>
          <p:cNvPr id="515" name="Google Shape;515;p74"/>
          <p:cNvSpPr/>
          <p:nvPr/>
        </p:nvSpPr>
        <p:spPr>
          <a:xfrm>
            <a:off x="103650" y="399775"/>
            <a:ext cx="8936700" cy="10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4"/>
          <p:cNvSpPr txBox="1"/>
          <p:nvPr/>
        </p:nvSpPr>
        <p:spPr>
          <a:xfrm>
            <a:off x="185400" y="141700"/>
            <a:ext cx="877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rgbClr val="FF6B08"/>
                </a:solidFill>
                <a:latin typeface="Montserrat Black"/>
                <a:ea typeface="Montserrat Black"/>
                <a:cs typeface="Montserrat Black"/>
                <a:sym typeface="Montserrat Black"/>
              </a:rPr>
              <a:t> S      T     A      R</a:t>
            </a:r>
            <a:endParaRPr sz="7200">
              <a:solidFill>
                <a:srgbClr val="FF6B08"/>
              </a:solidFill>
              <a:latin typeface="Montserrat Black"/>
              <a:ea typeface="Montserrat Black"/>
              <a:cs typeface="Montserrat Black"/>
              <a:sym typeface="Montserrat Black"/>
            </a:endParaRPr>
          </a:p>
        </p:txBody>
      </p:sp>
      <p:sp>
        <p:nvSpPr>
          <p:cNvPr id="517" name="Google Shape;517;p74"/>
          <p:cNvSpPr txBox="1"/>
          <p:nvPr/>
        </p:nvSpPr>
        <p:spPr>
          <a:xfrm>
            <a:off x="234225" y="1073350"/>
            <a:ext cx="1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Situation</a:t>
            </a:r>
            <a:endParaRPr b="1" sz="1900">
              <a:solidFill>
                <a:schemeClr val="dk1"/>
              </a:solidFill>
              <a:latin typeface="Montserrat"/>
              <a:ea typeface="Montserrat"/>
              <a:cs typeface="Montserrat"/>
              <a:sym typeface="Montserrat"/>
            </a:endParaRPr>
          </a:p>
        </p:txBody>
      </p:sp>
      <p:sp>
        <p:nvSpPr>
          <p:cNvPr id="518" name="Google Shape;518;p74"/>
          <p:cNvSpPr txBox="1"/>
          <p:nvPr/>
        </p:nvSpPr>
        <p:spPr>
          <a:xfrm>
            <a:off x="2708650" y="1073338"/>
            <a:ext cx="871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Task</a:t>
            </a:r>
            <a:endParaRPr b="1" sz="1900">
              <a:solidFill>
                <a:schemeClr val="dk1"/>
              </a:solidFill>
              <a:latin typeface="Montserrat"/>
              <a:ea typeface="Montserrat"/>
              <a:cs typeface="Montserrat"/>
              <a:sym typeface="Montserrat"/>
            </a:endParaRPr>
          </a:p>
        </p:txBody>
      </p:sp>
      <p:sp>
        <p:nvSpPr>
          <p:cNvPr id="519" name="Google Shape;519;p74"/>
          <p:cNvSpPr txBox="1"/>
          <p:nvPr/>
        </p:nvSpPr>
        <p:spPr>
          <a:xfrm>
            <a:off x="4646975" y="1073350"/>
            <a:ext cx="113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Action</a:t>
            </a:r>
            <a:endParaRPr b="1" sz="1900">
              <a:solidFill>
                <a:schemeClr val="dk1"/>
              </a:solidFill>
              <a:latin typeface="Montserrat"/>
              <a:ea typeface="Montserrat"/>
              <a:cs typeface="Montserrat"/>
              <a:sym typeface="Montserrat"/>
            </a:endParaRPr>
          </a:p>
        </p:txBody>
      </p:sp>
      <p:sp>
        <p:nvSpPr>
          <p:cNvPr id="520" name="Google Shape;520;p74"/>
          <p:cNvSpPr txBox="1"/>
          <p:nvPr/>
        </p:nvSpPr>
        <p:spPr>
          <a:xfrm>
            <a:off x="7030150" y="1073350"/>
            <a:ext cx="101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Result</a:t>
            </a:r>
            <a:endParaRPr b="1" sz="1900">
              <a:solidFill>
                <a:schemeClr val="dk1"/>
              </a:solidFill>
              <a:latin typeface="Montserrat"/>
              <a:ea typeface="Montserrat"/>
              <a:cs typeface="Montserrat"/>
              <a:sym typeface="Montserrat"/>
            </a:endParaRPr>
          </a:p>
        </p:txBody>
      </p:sp>
      <p:sp>
        <p:nvSpPr>
          <p:cNvPr id="521" name="Google Shape;521;p74"/>
          <p:cNvSpPr txBox="1"/>
          <p:nvPr/>
        </p:nvSpPr>
        <p:spPr>
          <a:xfrm>
            <a:off x="25200" y="1474675"/>
            <a:ext cx="9093600" cy="31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Montserrat"/>
                <a:ea typeface="Montserrat"/>
                <a:cs typeface="Montserrat"/>
                <a:sym typeface="Montserrat"/>
              </a:rPr>
              <a:t>Good morning ladies and gentlemen. My name is Andrew and I'm a leader of our team called «Hackers». </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The purpose of my talk</a:t>
            </a:r>
            <a:r>
              <a:rPr lang="en" sz="1300">
                <a:solidFill>
                  <a:schemeClr val="dk1"/>
                </a:solidFill>
                <a:latin typeface="Montserrat"/>
                <a:ea typeface="Montserrat"/>
                <a:cs typeface="Montserrat"/>
                <a:sym typeface="Montserrat"/>
              </a:rPr>
              <a:t> is to present</a:t>
            </a:r>
            <a:r>
              <a:rPr lang="en" sz="1300">
                <a:solidFill>
                  <a:schemeClr val="dk1"/>
                </a:solidFill>
                <a:latin typeface="Montserrat"/>
                <a:ea typeface="Montserrat"/>
                <a:cs typeface="Montserrat"/>
                <a:sym typeface="Montserrat"/>
              </a:rPr>
              <a:t> an application that </a:t>
            </a:r>
            <a:r>
              <a:rPr lang="en" sz="1300" u="sng">
                <a:solidFill>
                  <a:schemeClr val="dk1"/>
                </a:solidFill>
                <a:latin typeface="Montserrat"/>
                <a:ea typeface="Montserrat"/>
                <a:cs typeface="Montserrat"/>
                <a:sym typeface="Montserrat"/>
              </a:rPr>
              <a:t>tracks your personal finances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Our main task</a:t>
            </a:r>
            <a:r>
              <a:rPr lang="en" sz="1300">
                <a:solidFill>
                  <a:schemeClr val="dk1"/>
                </a:solidFill>
                <a:latin typeface="Montserrat"/>
                <a:ea typeface="Montserrat"/>
                <a:cs typeface="Montserrat"/>
                <a:sym typeface="Montserrat"/>
              </a:rPr>
              <a:t> was to create and </a:t>
            </a:r>
            <a:r>
              <a:rPr lang="en" sz="1300" u="sng">
                <a:solidFill>
                  <a:schemeClr val="dk1"/>
                </a:solidFill>
                <a:latin typeface="Montserrat"/>
                <a:ea typeface="Montserrat"/>
                <a:cs typeface="Montserrat"/>
                <a:sym typeface="Montserrat"/>
              </a:rPr>
              <a:t>configure a database</a:t>
            </a:r>
            <a:r>
              <a:rPr lang="en" sz="1300">
                <a:solidFill>
                  <a:schemeClr val="dk1"/>
                </a:solidFill>
                <a:latin typeface="Montserrat"/>
                <a:ea typeface="Montserrat"/>
                <a:cs typeface="Montserrat"/>
                <a:sym typeface="Montserrat"/>
              </a:rPr>
              <a:t>, make the frontend component of the site, and connect the database to the frontend. In addition, we were </a:t>
            </a:r>
            <a:r>
              <a:rPr lang="en" sz="1300" u="sng">
                <a:solidFill>
                  <a:schemeClr val="dk1"/>
                </a:solidFill>
                <a:latin typeface="Montserrat"/>
                <a:ea typeface="Montserrat"/>
                <a:cs typeface="Montserrat"/>
                <a:sym typeface="Montserrat"/>
              </a:rPr>
              <a:t>to think through</a:t>
            </a:r>
            <a:r>
              <a:rPr lang="en" sz="1300">
                <a:solidFill>
                  <a:schemeClr val="dk1"/>
                </a:solidFill>
                <a:latin typeface="Montserrat"/>
                <a:ea typeface="Montserrat"/>
                <a:cs typeface="Montserrat"/>
                <a:sym typeface="Montserrat"/>
              </a:rPr>
              <a:t> the logic of the behavior of the web application and correct data transfer from the frontend to the backend.</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300">
                <a:solidFill>
                  <a:schemeClr val="dk1"/>
                </a:solidFill>
                <a:latin typeface="Montserrat"/>
                <a:ea typeface="Montserrat"/>
                <a:cs typeface="Montserrat"/>
                <a:sym typeface="Montserrat"/>
              </a:rPr>
              <a:t>Throughout the project, </a:t>
            </a:r>
            <a:r>
              <a:rPr b="1" lang="en" sz="1300">
                <a:solidFill>
                  <a:schemeClr val="dk1"/>
                </a:solidFill>
                <a:latin typeface="Montserrat"/>
                <a:ea typeface="Montserrat"/>
                <a:cs typeface="Montserrat"/>
                <a:sym typeface="Montserrat"/>
              </a:rPr>
              <a:t>we faced the problem of</a:t>
            </a:r>
            <a:r>
              <a:rPr lang="en" sz="1300">
                <a:solidFill>
                  <a:schemeClr val="dk1"/>
                </a:solidFill>
                <a:latin typeface="Montserrat"/>
                <a:ea typeface="Montserrat"/>
                <a:cs typeface="Montserrat"/>
                <a:sym typeface="Montserrat"/>
              </a:rPr>
              <a:t> making up a </a:t>
            </a:r>
            <a:r>
              <a:rPr lang="en" sz="1300" u="sng">
                <a:solidFill>
                  <a:schemeClr val="dk1"/>
                </a:solidFill>
                <a:latin typeface="Montserrat"/>
                <a:ea typeface="Montserrat"/>
                <a:cs typeface="Montserrat"/>
                <a:sym typeface="Montserrat"/>
              </a:rPr>
              <a:t>data storage structure</a:t>
            </a:r>
            <a:r>
              <a:rPr lang="en" sz="1300">
                <a:solidFill>
                  <a:schemeClr val="dk1"/>
                </a:solidFill>
                <a:latin typeface="Montserrat"/>
                <a:ea typeface="Montserrat"/>
                <a:cs typeface="Montserrat"/>
                <a:sym typeface="Montserrat"/>
              </a:rPr>
              <a:t> so that it was correctly </a:t>
            </a:r>
            <a:r>
              <a:rPr lang="en" sz="1300" u="sng">
                <a:solidFill>
                  <a:schemeClr val="dk1"/>
                </a:solidFill>
                <a:latin typeface="Montserrat"/>
                <a:ea typeface="Montserrat"/>
                <a:cs typeface="Montserrat"/>
                <a:sym typeface="Montserrat"/>
              </a:rPr>
              <a:t>updated, supplemented</a:t>
            </a:r>
            <a:r>
              <a:rPr lang="en" sz="1300">
                <a:solidFill>
                  <a:schemeClr val="dk1"/>
                </a:solidFill>
                <a:latin typeface="Montserrat"/>
                <a:ea typeface="Montserrat"/>
                <a:cs typeface="Montserrat"/>
                <a:sym typeface="Montserrat"/>
              </a:rPr>
              <a:t> and created.</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The project solves the problem of</a:t>
            </a:r>
            <a:r>
              <a:rPr lang="en" sz="1300">
                <a:solidFill>
                  <a:schemeClr val="dk1"/>
                </a:solidFill>
                <a:latin typeface="Montserrat"/>
                <a:ea typeface="Montserrat"/>
                <a:cs typeface="Montserrat"/>
                <a:sym typeface="Montserrat"/>
              </a:rPr>
              <a:t> </a:t>
            </a:r>
            <a:r>
              <a:rPr lang="en" sz="1300" u="sng">
                <a:solidFill>
                  <a:schemeClr val="dk1"/>
                </a:solidFill>
                <a:latin typeface="Montserrat"/>
                <a:ea typeface="Montserrat"/>
                <a:cs typeface="Montserrat"/>
                <a:sym typeface="Montserrat"/>
              </a:rPr>
              <a:t>keeping record of your personal finances</a:t>
            </a:r>
            <a:r>
              <a:rPr lang="en" sz="1300">
                <a:solidFill>
                  <a:schemeClr val="dk1"/>
                </a:solidFill>
                <a:latin typeface="Montserrat"/>
                <a:ea typeface="Montserrat"/>
                <a:cs typeface="Montserrat"/>
                <a:sym typeface="Montserrat"/>
              </a:rPr>
              <a:t>. </a:t>
            </a:r>
            <a:r>
              <a:rPr b="1" lang="en" sz="1300">
                <a:solidFill>
                  <a:schemeClr val="dk1"/>
                </a:solidFill>
                <a:latin typeface="Montserrat"/>
                <a:ea typeface="Montserrat"/>
                <a:cs typeface="Montserrat"/>
                <a:sym typeface="Montserrat"/>
              </a:rPr>
              <a:t>Thanks to</a:t>
            </a:r>
            <a:r>
              <a:rPr lang="en" sz="1300">
                <a:solidFill>
                  <a:schemeClr val="dk1"/>
                </a:solidFill>
                <a:latin typeface="Montserrat"/>
                <a:ea typeface="Montserrat"/>
                <a:cs typeface="Montserrat"/>
                <a:sym typeface="Montserrat"/>
              </a:rPr>
              <a:t> the application, you will always know how much money you have and how much you spend a month.</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300">
                <a:solidFill>
                  <a:schemeClr val="dk1"/>
                </a:solidFill>
                <a:latin typeface="Montserrat"/>
                <a:ea typeface="Montserrat"/>
                <a:cs typeface="Montserrat"/>
                <a:sym typeface="Montserrat"/>
              </a:rPr>
              <a:t>We </a:t>
            </a:r>
            <a:r>
              <a:rPr lang="en" sz="1300" u="sng">
                <a:solidFill>
                  <a:schemeClr val="dk1"/>
                </a:solidFill>
                <a:latin typeface="Montserrat"/>
                <a:ea typeface="Montserrat"/>
                <a:cs typeface="Montserrat"/>
                <a:sym typeface="Montserrat"/>
              </a:rPr>
              <a:t>built the app from scratch</a:t>
            </a:r>
            <a:r>
              <a:rPr lang="en" sz="1300">
                <a:solidFill>
                  <a:schemeClr val="dk1"/>
                </a:solidFill>
                <a:latin typeface="Montserrat"/>
                <a:ea typeface="Montserrat"/>
                <a:cs typeface="Montserrat"/>
                <a:sym typeface="Montserrat"/>
              </a:rPr>
              <a:t> and </a:t>
            </a:r>
            <a:r>
              <a:rPr b="1" lang="en" sz="1300">
                <a:solidFill>
                  <a:schemeClr val="dk1"/>
                </a:solidFill>
                <a:latin typeface="Montserrat"/>
                <a:ea typeface="Montserrat"/>
                <a:cs typeface="Montserrat"/>
                <a:sym typeface="Montserrat"/>
              </a:rPr>
              <a:t>the benefit of</a:t>
            </a:r>
            <a:r>
              <a:rPr lang="en" sz="1300">
                <a:solidFill>
                  <a:schemeClr val="dk1"/>
                </a:solidFill>
                <a:latin typeface="Montserrat"/>
                <a:ea typeface="Montserrat"/>
                <a:cs typeface="Montserrat"/>
                <a:sym typeface="Montserrat"/>
              </a:rPr>
              <a:t> it is that it is convenient for us personally. We can also see </a:t>
            </a:r>
            <a:r>
              <a:rPr lang="en" sz="1300" u="sng">
                <a:solidFill>
                  <a:schemeClr val="dk1"/>
                </a:solidFill>
                <a:latin typeface="Montserrat"/>
                <a:ea typeface="Montserrat"/>
                <a:cs typeface="Montserrat"/>
                <a:sym typeface="Montserrat"/>
              </a:rPr>
              <a:t>detailed statistics on expenses and income</a:t>
            </a:r>
            <a:r>
              <a:rPr lang="en"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300">
                <a:latin typeface="Montserrat"/>
                <a:ea typeface="Montserrat"/>
                <a:cs typeface="Montserrat"/>
                <a:sym typeface="Montserrat"/>
              </a:rPr>
              <a:t>Finally, </a:t>
            </a:r>
            <a:r>
              <a:rPr b="1" lang="en" sz="1300">
                <a:latin typeface="Montserrat"/>
                <a:ea typeface="Montserrat"/>
                <a:cs typeface="Montserrat"/>
                <a:sym typeface="Montserrat"/>
              </a:rPr>
              <a:t>I’d like to thank</a:t>
            </a:r>
            <a:r>
              <a:rPr lang="en" sz="1300">
                <a:latin typeface="Montserrat"/>
                <a:ea typeface="Montserrat"/>
                <a:cs typeface="Montserrat"/>
                <a:sym typeface="Montserrat"/>
              </a:rPr>
              <a:t> my talented team for the amazing job they did. We all </a:t>
            </a:r>
            <a:r>
              <a:rPr lang="en" sz="1300" u="sng">
                <a:latin typeface="Montserrat"/>
                <a:ea typeface="Montserrat"/>
                <a:cs typeface="Montserrat"/>
                <a:sym typeface="Montserrat"/>
              </a:rPr>
              <a:t>worked for one common goal</a:t>
            </a:r>
            <a:r>
              <a:rPr lang="en" sz="1300">
                <a:latin typeface="Montserrat"/>
                <a:ea typeface="Montserrat"/>
                <a:cs typeface="Montserrat"/>
                <a:sym typeface="Montserrat"/>
              </a:rPr>
              <a:t> and it could not be possible to achieve it without diligence and hard work of each of my teammates.</a:t>
            </a:r>
            <a:endParaRPr sz="1200">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5"/>
          <p:cNvSpPr txBox="1"/>
          <p:nvPr/>
        </p:nvSpPr>
        <p:spPr>
          <a:xfrm>
            <a:off x="3081775" y="0"/>
            <a:ext cx="2905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 sz="1900" u="sng">
                <a:solidFill>
                  <a:schemeClr val="dk1"/>
                </a:solidFill>
                <a:latin typeface="Montserrat"/>
                <a:ea typeface="Montserrat"/>
                <a:cs typeface="Montserrat"/>
                <a:sym typeface="Montserrat"/>
              </a:rPr>
              <a:t>P</a:t>
            </a:r>
            <a:r>
              <a:rPr b="1" lang="en" sz="1900" u="sng">
                <a:solidFill>
                  <a:schemeClr val="dk1"/>
                </a:solidFill>
                <a:latin typeface="Montserrat"/>
                <a:ea typeface="Montserrat"/>
                <a:cs typeface="Montserrat"/>
                <a:sym typeface="Montserrat"/>
              </a:rPr>
              <a:t>resent your project</a:t>
            </a:r>
            <a:endParaRPr b="1" i="0" sz="1900" u="sng" cap="none" strike="noStrike">
              <a:solidFill>
                <a:schemeClr val="dk1"/>
              </a:solidFill>
              <a:latin typeface="Montserrat"/>
              <a:ea typeface="Montserrat"/>
              <a:cs typeface="Montserrat"/>
              <a:sym typeface="Montserrat"/>
            </a:endParaRPr>
          </a:p>
        </p:txBody>
      </p:sp>
      <p:sp>
        <p:nvSpPr>
          <p:cNvPr id="527" name="Google Shape;527;p75"/>
          <p:cNvSpPr/>
          <p:nvPr/>
        </p:nvSpPr>
        <p:spPr>
          <a:xfrm>
            <a:off x="103650" y="470825"/>
            <a:ext cx="8936700" cy="120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txBox="1"/>
          <p:nvPr/>
        </p:nvSpPr>
        <p:spPr>
          <a:xfrm>
            <a:off x="185400" y="259850"/>
            <a:ext cx="877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rgbClr val="FF6B08"/>
                </a:solidFill>
                <a:latin typeface="Montserrat Black"/>
                <a:ea typeface="Montserrat Black"/>
                <a:cs typeface="Montserrat Black"/>
                <a:sym typeface="Montserrat Black"/>
              </a:rPr>
              <a:t> S      T     A      R</a:t>
            </a:r>
            <a:endParaRPr sz="7200">
              <a:solidFill>
                <a:srgbClr val="FF6B08"/>
              </a:solidFill>
              <a:latin typeface="Montserrat Black"/>
              <a:ea typeface="Montserrat Black"/>
              <a:cs typeface="Montserrat Black"/>
              <a:sym typeface="Montserrat Black"/>
            </a:endParaRPr>
          </a:p>
        </p:txBody>
      </p:sp>
      <p:sp>
        <p:nvSpPr>
          <p:cNvPr id="529" name="Google Shape;529;p75"/>
          <p:cNvSpPr txBox="1"/>
          <p:nvPr/>
        </p:nvSpPr>
        <p:spPr>
          <a:xfrm>
            <a:off x="234175" y="1277650"/>
            <a:ext cx="1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Situation</a:t>
            </a:r>
            <a:endParaRPr b="1" sz="1900">
              <a:solidFill>
                <a:schemeClr val="dk1"/>
              </a:solidFill>
              <a:latin typeface="Montserrat"/>
              <a:ea typeface="Montserrat"/>
              <a:cs typeface="Montserrat"/>
              <a:sym typeface="Montserrat"/>
            </a:endParaRPr>
          </a:p>
        </p:txBody>
      </p:sp>
      <p:sp>
        <p:nvSpPr>
          <p:cNvPr id="530" name="Google Shape;530;p75"/>
          <p:cNvSpPr txBox="1"/>
          <p:nvPr/>
        </p:nvSpPr>
        <p:spPr>
          <a:xfrm>
            <a:off x="2708650" y="1277650"/>
            <a:ext cx="871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Task</a:t>
            </a:r>
            <a:endParaRPr b="1" sz="1900">
              <a:solidFill>
                <a:schemeClr val="dk1"/>
              </a:solidFill>
              <a:latin typeface="Montserrat"/>
              <a:ea typeface="Montserrat"/>
              <a:cs typeface="Montserrat"/>
              <a:sym typeface="Montserrat"/>
            </a:endParaRPr>
          </a:p>
        </p:txBody>
      </p:sp>
      <p:sp>
        <p:nvSpPr>
          <p:cNvPr id="531" name="Google Shape;531;p75"/>
          <p:cNvSpPr txBox="1"/>
          <p:nvPr/>
        </p:nvSpPr>
        <p:spPr>
          <a:xfrm>
            <a:off x="4646975" y="1277650"/>
            <a:ext cx="113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Action</a:t>
            </a:r>
            <a:endParaRPr b="1" sz="1900">
              <a:solidFill>
                <a:schemeClr val="dk1"/>
              </a:solidFill>
              <a:latin typeface="Montserrat"/>
              <a:ea typeface="Montserrat"/>
              <a:cs typeface="Montserrat"/>
              <a:sym typeface="Montserrat"/>
            </a:endParaRPr>
          </a:p>
        </p:txBody>
      </p:sp>
      <p:sp>
        <p:nvSpPr>
          <p:cNvPr id="532" name="Google Shape;532;p75"/>
          <p:cNvSpPr txBox="1"/>
          <p:nvPr/>
        </p:nvSpPr>
        <p:spPr>
          <a:xfrm>
            <a:off x="7030150" y="1277650"/>
            <a:ext cx="101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Result</a:t>
            </a:r>
            <a:endParaRPr b="1" sz="1900">
              <a:solidFill>
                <a:schemeClr val="dk1"/>
              </a:solidFill>
              <a:latin typeface="Montserrat"/>
              <a:ea typeface="Montserrat"/>
              <a:cs typeface="Montserrat"/>
              <a:sym typeface="Montserrat"/>
            </a:endParaRPr>
          </a:p>
        </p:txBody>
      </p:sp>
      <p:sp>
        <p:nvSpPr>
          <p:cNvPr id="533" name="Google Shape;533;p75"/>
          <p:cNvSpPr txBox="1"/>
          <p:nvPr/>
        </p:nvSpPr>
        <p:spPr>
          <a:xfrm>
            <a:off x="0" y="1392900"/>
            <a:ext cx="9144000" cy="304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300">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solidFill>
                  <a:schemeClr val="dk1"/>
                </a:solidFill>
                <a:latin typeface="Montserrat"/>
                <a:ea typeface="Montserrat"/>
                <a:cs typeface="Montserrat"/>
                <a:sym typeface="Montserrat"/>
              </a:rPr>
              <a:t>The purpose of my talk is…</a:t>
            </a:r>
            <a:endParaRPr i="1" sz="1500">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Our main task was to…</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Throughout the project, we faced the problem of…</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The project solves the problem of…</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Thanks to the… , you will…</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The benefit of this project is that… </a:t>
            </a:r>
            <a:endParaRPr>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a:latin typeface="Montserrat"/>
                <a:ea typeface="Montserrat"/>
                <a:cs typeface="Montserrat"/>
                <a:sym typeface="Montserrat"/>
              </a:rPr>
              <a:t>I’d like to present you my team. It consists of … developers. </a:t>
            </a:r>
            <a:r>
              <a:rPr lang="en" sz="1700">
                <a:latin typeface="Montserrat"/>
                <a:ea typeface="Montserrat"/>
                <a:cs typeface="Montserrat"/>
                <a:sym typeface="Montserrat"/>
              </a:rPr>
              <a:t> </a:t>
            </a:r>
            <a:endParaRPr>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a:latin typeface="Montserrat"/>
                <a:ea typeface="Montserrat"/>
                <a:cs typeface="Montserrat"/>
                <a:sym typeface="Montserrat"/>
              </a:rPr>
              <a:t>Finally, I’d like to thank my talented team for…</a:t>
            </a:r>
            <a:endParaRPr sz="1500">
              <a:latin typeface="Montserrat"/>
              <a:ea typeface="Montserrat"/>
              <a:cs typeface="Montserrat"/>
              <a:sym typeface="Montserrat"/>
            </a:endParaRPr>
          </a:p>
        </p:txBody>
      </p:sp>
      <p:sp>
        <p:nvSpPr>
          <p:cNvPr id="534" name="Google Shape;534;p75"/>
          <p:cNvSpPr/>
          <p:nvPr/>
        </p:nvSpPr>
        <p:spPr>
          <a:xfrm>
            <a:off x="5884800" y="2114250"/>
            <a:ext cx="3073800" cy="14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5"/>
          <p:cNvSpPr txBox="1"/>
          <p:nvPr/>
        </p:nvSpPr>
        <p:spPr>
          <a:xfrm>
            <a:off x="5920150" y="2149800"/>
            <a:ext cx="32337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ExtraBold"/>
                <a:ea typeface="Montserrat ExtraBold"/>
                <a:cs typeface="Montserrat ExtraBold"/>
                <a:sym typeface="Montserrat ExtraBold"/>
              </a:rPr>
              <a:t>I was in charge of…</a:t>
            </a:r>
            <a:endParaRPr>
              <a:solidFill>
                <a:schemeClr val="dk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t/>
            </a:r>
            <a:endParaRPr>
              <a:solidFill>
                <a:schemeClr val="dk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rPr lang="en">
                <a:solidFill>
                  <a:schemeClr val="dk1"/>
                </a:solidFill>
                <a:latin typeface="Montserrat ExtraBold"/>
                <a:ea typeface="Montserrat ExtraBold"/>
                <a:cs typeface="Montserrat ExtraBold"/>
                <a:sym typeface="Montserrat ExtraBold"/>
              </a:rPr>
              <a:t>My tasks were to…</a:t>
            </a:r>
            <a:endParaRPr>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9" name="Shape 539"/>
        <p:cNvGrpSpPr/>
        <p:nvPr/>
      </p:nvGrpSpPr>
      <p:grpSpPr>
        <a:xfrm>
          <a:off x="0" y="0"/>
          <a:ext cx="0" cy="0"/>
          <a:chOff x="0" y="0"/>
          <a:chExt cx="0" cy="0"/>
        </a:xfrm>
      </p:grpSpPr>
      <p:sp>
        <p:nvSpPr>
          <p:cNvPr id="540" name="Google Shape;540;p76"/>
          <p:cNvSpPr txBox="1"/>
          <p:nvPr/>
        </p:nvSpPr>
        <p:spPr>
          <a:xfrm>
            <a:off x="204300" y="1226150"/>
            <a:ext cx="5623200" cy="2301300"/>
          </a:xfrm>
          <a:prstGeom prst="rect">
            <a:avLst/>
          </a:prstGeom>
          <a:noFill/>
          <a:ln>
            <a:noFill/>
          </a:ln>
        </p:spPr>
        <p:txBody>
          <a:bodyPr anchorCtr="0" anchor="t" bIns="91425" lIns="91425" spcFirstLastPara="1" rIns="91425" wrap="square" tIns="91425">
            <a:spAutoFit/>
          </a:bodyPr>
          <a:lstStyle/>
          <a:p>
            <a:pPr indent="0" lvl="0" marL="0" rtl="0" algn="l">
              <a:lnSpc>
                <a:spcPct val="161250"/>
              </a:lnSpc>
              <a:spcBef>
                <a:spcPts val="1500"/>
              </a:spcBef>
              <a:spcAft>
                <a:spcPts val="0"/>
              </a:spcAft>
              <a:buNone/>
            </a:pPr>
            <a:r>
              <a:rPr lang="en" sz="2450">
                <a:solidFill>
                  <a:schemeClr val="dk1"/>
                </a:solidFill>
                <a:highlight>
                  <a:srgbClr val="FFFFFF"/>
                </a:highlight>
                <a:uFill>
                  <a:noFill/>
                </a:uFill>
                <a:latin typeface="Montserrat SemiBold"/>
                <a:ea typeface="Montserrat SemiBold"/>
                <a:cs typeface="Montserrat SemiBold"/>
                <a:sym typeface="Montserrat SemiBold"/>
                <a:hlinkClick r:id="rId3">
                  <a:extLst>
                    <a:ext uri="{A12FA001-AC4F-418D-AE19-62706E023703}">
                      <ahyp:hlinkClr val="tx"/>
                    </a:ext>
                  </a:extLst>
                </a:hlinkClick>
              </a:rPr>
              <a:t>11 horrible body language mistakes that are hard to quit but you'll be glad you did</a:t>
            </a:r>
            <a:endParaRPr sz="2450">
              <a:solidFill>
                <a:schemeClr val="dk1"/>
              </a:solidFill>
              <a:highlight>
                <a:srgbClr val="FFFFFF"/>
              </a:highlight>
              <a:latin typeface="Montserrat SemiBold"/>
              <a:ea typeface="Montserrat SemiBold"/>
              <a:cs typeface="Montserrat SemiBold"/>
              <a:sym typeface="Montserrat SemiBold"/>
            </a:endParaRPr>
          </a:p>
          <a:p>
            <a:pPr indent="0" lvl="0" marL="0" rtl="0" algn="l">
              <a:spcBef>
                <a:spcPts val="600"/>
              </a:spcBef>
              <a:spcAft>
                <a:spcPts val="0"/>
              </a:spcAft>
              <a:buNone/>
            </a:pPr>
            <a:r>
              <a:t/>
            </a:r>
            <a:endParaRPr>
              <a:latin typeface="Open Sans"/>
              <a:ea typeface="Open Sans"/>
              <a:cs typeface="Open Sans"/>
              <a:sym typeface="Open Sans"/>
            </a:endParaRPr>
          </a:p>
        </p:txBody>
      </p:sp>
      <p:sp>
        <p:nvSpPr>
          <p:cNvPr id="541" name="Google Shape;541;p76"/>
          <p:cNvSpPr txBox="1"/>
          <p:nvPr/>
        </p:nvSpPr>
        <p:spPr>
          <a:xfrm>
            <a:off x="204300" y="75510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Montserrat"/>
                <a:ea typeface="Montserrat"/>
                <a:cs typeface="Montserrat"/>
                <a:sym typeface="Montserrat"/>
              </a:rPr>
              <a:t>Read the article titled:</a:t>
            </a:r>
            <a:endParaRPr b="1" sz="1600">
              <a:solidFill>
                <a:schemeClr val="accent1"/>
              </a:solidFill>
              <a:latin typeface="Montserrat"/>
              <a:ea typeface="Montserrat"/>
              <a:cs typeface="Montserrat"/>
              <a:sym typeface="Montserrat"/>
            </a:endParaRPr>
          </a:p>
        </p:txBody>
      </p:sp>
      <p:sp>
        <p:nvSpPr>
          <p:cNvPr id="542" name="Google Shape;542;p76"/>
          <p:cNvSpPr txBox="1"/>
          <p:nvPr/>
        </p:nvSpPr>
        <p:spPr>
          <a:xfrm>
            <a:off x="1733650" y="3025275"/>
            <a:ext cx="418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Montserrat"/>
                <a:ea typeface="Montserrat"/>
                <a:cs typeface="Montserrat"/>
                <a:sym typeface="Montserrat"/>
              </a:rPr>
              <a:t>and be ready to discuss it next class</a:t>
            </a:r>
            <a:endParaRPr b="1" sz="1600">
              <a:solidFill>
                <a:schemeClr val="accent1"/>
              </a:solidFill>
              <a:latin typeface="Montserrat"/>
              <a:ea typeface="Montserrat"/>
              <a:cs typeface="Montserrat"/>
              <a:sym typeface="Montserrat"/>
            </a:endParaRPr>
          </a:p>
        </p:txBody>
      </p:sp>
      <p:pic>
        <p:nvPicPr>
          <p:cNvPr id="543" name="Google Shape;543;p76"/>
          <p:cNvPicPr preferRelativeResize="0"/>
          <p:nvPr/>
        </p:nvPicPr>
        <p:blipFill rotWithShape="1">
          <a:blip r:embed="rId4">
            <a:alphaModFix/>
          </a:blip>
          <a:srcRect b="16860" l="0" r="0" t="0"/>
          <a:stretch/>
        </p:blipFill>
        <p:spPr>
          <a:xfrm>
            <a:off x="5478975" y="411950"/>
            <a:ext cx="3847749" cy="41757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547" name="Shape 547"/>
        <p:cNvGrpSpPr/>
        <p:nvPr/>
      </p:nvGrpSpPr>
      <p:grpSpPr>
        <a:xfrm>
          <a:off x="0" y="0"/>
          <a:ext cx="0" cy="0"/>
          <a:chOff x="0" y="0"/>
          <a:chExt cx="0" cy="0"/>
        </a:xfrm>
      </p:grpSpPr>
      <p:sp>
        <p:nvSpPr>
          <p:cNvPr id="548" name="Google Shape;548;p77"/>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1700">
              <a:solidFill>
                <a:schemeClr val="dk1"/>
              </a:solidFill>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 sz="1800">
                <a:latin typeface="Montserrat"/>
                <a:ea typeface="Montserrat"/>
                <a:cs typeface="Montserrat"/>
                <a:sym typeface="Montserrat"/>
              </a:rPr>
              <a:t>how to use body language properly</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 sz="1800">
                <a:latin typeface="Montserrat"/>
                <a:ea typeface="Montserrat"/>
                <a:cs typeface="Montserrat"/>
                <a:sym typeface="Montserrat"/>
              </a:rPr>
              <a:t>how to present a project</a:t>
            </a:r>
            <a:endParaRPr sz="1500">
              <a:solidFill>
                <a:schemeClr val="dk1"/>
              </a:solidFill>
              <a:latin typeface="Montserrat"/>
              <a:ea typeface="Montserrat"/>
              <a:cs typeface="Montserrat"/>
              <a:sym typeface="Montserrat"/>
            </a:endParaRPr>
          </a:p>
        </p:txBody>
      </p:sp>
      <p:sp>
        <p:nvSpPr>
          <p:cNvPr id="549" name="Google Shape;549;p77"/>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77"/>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551" name="Google Shape;551;p77"/>
          <p:cNvPicPr preferRelativeResize="0"/>
          <p:nvPr/>
        </p:nvPicPr>
        <p:blipFill>
          <a:blip r:embed="rId4">
            <a:alphaModFix/>
          </a:blip>
          <a:stretch>
            <a:fillRect/>
          </a:stretch>
        </p:blipFill>
        <p:spPr>
          <a:xfrm>
            <a:off x="7971886" y="310149"/>
            <a:ext cx="467334" cy="467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nvSpPr>
        <p:spPr>
          <a:xfrm>
            <a:off x="360950" y="598550"/>
            <a:ext cx="8238600" cy="269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en" sz="1700" u="sng">
                <a:solidFill>
                  <a:schemeClr val="hlink"/>
                </a:solidFill>
                <a:latin typeface="Montserrat"/>
                <a:ea typeface="Montserrat"/>
                <a:cs typeface="Montserrat"/>
                <a:sym typeface="Montserrat"/>
                <a:hlinkClick r:id="rId3"/>
              </a:rPr>
              <a:t>Presentation</a:t>
            </a:r>
            <a:r>
              <a:rPr lang="en" sz="1700">
                <a:latin typeface="Montserrat"/>
                <a:ea typeface="Montserrat"/>
                <a:cs typeface="Montserrat"/>
                <a:sym typeface="Montserrat"/>
              </a:rPr>
              <a:t> - presentation plan</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rPr lang="en" sz="1700" u="sng">
                <a:solidFill>
                  <a:schemeClr val="hlink"/>
                </a:solidFill>
                <a:latin typeface="Montserrat"/>
                <a:ea typeface="Montserrat"/>
                <a:cs typeface="Montserrat"/>
                <a:sym typeface="Montserrat"/>
                <a:hlinkClick r:id="rId4"/>
              </a:rPr>
              <a:t>https://wordwall.net/resource/36546778</a:t>
            </a:r>
            <a:r>
              <a:rPr lang="en" sz="1700">
                <a:latin typeface="Montserrat"/>
                <a:ea typeface="Montserrat"/>
                <a:cs typeface="Montserrat"/>
                <a:sym typeface="Montserrat"/>
              </a:rPr>
              <a:t> - example</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HW:</a:t>
            </a:r>
            <a:br>
              <a:rPr lang="en" sz="1700">
                <a:latin typeface="Montserrat"/>
                <a:ea typeface="Montserrat"/>
                <a:cs typeface="Montserrat"/>
                <a:sym typeface="Montserrat"/>
              </a:rPr>
            </a:br>
            <a:r>
              <a:rPr lang="en" sz="1700" u="sng">
                <a:solidFill>
                  <a:schemeClr val="hlink"/>
                </a:solidFill>
                <a:latin typeface="Montserrat"/>
                <a:ea typeface="Montserrat"/>
                <a:cs typeface="Montserrat"/>
                <a:sym typeface="Montserrat"/>
                <a:hlinkClick r:id="rId5"/>
              </a:rPr>
              <a:t>Terrible Body Language Habits You Need to Break</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9"/>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562" name="Google Shape;562;p79"/>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0" name="Shape 180"/>
        <p:cNvGrpSpPr/>
        <p:nvPr/>
      </p:nvGrpSpPr>
      <p:grpSpPr>
        <a:xfrm>
          <a:off x="0" y="0"/>
          <a:ext cx="0" cy="0"/>
          <a:chOff x="0" y="0"/>
          <a:chExt cx="0" cy="0"/>
        </a:xfrm>
      </p:grpSpPr>
      <p:sp>
        <p:nvSpPr>
          <p:cNvPr id="181" name="Google Shape;181;p45"/>
          <p:cNvSpPr txBox="1"/>
          <p:nvPr/>
        </p:nvSpPr>
        <p:spPr>
          <a:xfrm>
            <a:off x="1312550" y="974838"/>
            <a:ext cx="64314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What is the difference between verbal and non-verbal </a:t>
            </a:r>
            <a:r>
              <a:rPr lang="en" sz="1700">
                <a:latin typeface="Montserrat"/>
                <a:ea typeface="Montserrat"/>
                <a:cs typeface="Montserrat"/>
                <a:sym typeface="Montserrat"/>
              </a:rPr>
              <a:t>communication?</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What is body language? Do you think it’s important?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Do you pay attention to other people’s body language when you talk to them? Why?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How can our body language affect the first impression we make?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Are you good at controlling your body language?</a:t>
            </a:r>
            <a:endParaRPr sz="1700">
              <a:latin typeface="Montserrat"/>
              <a:ea typeface="Montserrat"/>
              <a:cs typeface="Montserrat"/>
              <a:sym typeface="Montserrat"/>
            </a:endParaRPr>
          </a:p>
        </p:txBody>
      </p:sp>
      <p:pic>
        <p:nvPicPr>
          <p:cNvPr id="182" name="Google Shape;182;p45"/>
          <p:cNvPicPr preferRelativeResize="0"/>
          <p:nvPr/>
        </p:nvPicPr>
        <p:blipFill>
          <a:blip r:embed="rId3">
            <a:alphaModFix/>
          </a:blip>
          <a:stretch>
            <a:fillRect/>
          </a:stretch>
        </p:blipFill>
        <p:spPr>
          <a:xfrm>
            <a:off x="7305375" y="741512"/>
            <a:ext cx="2029824" cy="3803223"/>
          </a:xfrm>
          <a:prstGeom prst="rect">
            <a:avLst/>
          </a:prstGeom>
          <a:noFill/>
          <a:ln>
            <a:noFill/>
          </a:ln>
        </p:spPr>
      </p:pic>
      <p:pic>
        <p:nvPicPr>
          <p:cNvPr id="183" name="Google Shape;183;p45"/>
          <p:cNvPicPr preferRelativeResize="0"/>
          <p:nvPr/>
        </p:nvPicPr>
        <p:blipFill>
          <a:blip r:embed="rId4">
            <a:alphaModFix/>
          </a:blip>
          <a:stretch>
            <a:fillRect/>
          </a:stretch>
        </p:blipFill>
        <p:spPr>
          <a:xfrm>
            <a:off x="-250537" y="598763"/>
            <a:ext cx="2029826" cy="3945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7" name="Shape 187"/>
        <p:cNvGrpSpPr/>
        <p:nvPr/>
      </p:nvGrpSpPr>
      <p:grpSpPr>
        <a:xfrm>
          <a:off x="0" y="0"/>
          <a:ext cx="0" cy="0"/>
          <a:chOff x="0" y="0"/>
          <a:chExt cx="0" cy="0"/>
        </a:xfrm>
      </p:grpSpPr>
      <p:sp>
        <p:nvSpPr>
          <p:cNvPr id="188" name="Google Shape;188;p46"/>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189" name="Google Shape;189;p46"/>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190" name="Google Shape;190;p46"/>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191" name="Google Shape;191;p46"/>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192" name="Google Shape;192;p46"/>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193" name="Google Shape;193;p46"/>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194" name="Google Shape;194;p46"/>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195" name="Google Shape;195;p46"/>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196" name="Google Shape;196;p46"/>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197" name="Google Shape;197;p46"/>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198" name="Google Shape;198;p46"/>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a:t>
            </a:r>
            <a:r>
              <a:rPr lang="en" sz="2400">
                <a:solidFill>
                  <a:schemeClr val="dk1"/>
                </a:solidFill>
                <a:highlight>
                  <a:schemeClr val="lt2"/>
                </a:highlight>
                <a:latin typeface="Montserrat Black"/>
                <a:ea typeface="Montserrat Black"/>
                <a:cs typeface="Montserrat Black"/>
                <a:sym typeface="Montserrat Black"/>
              </a:rPr>
              <a:t>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199" name="Google Shape;199;p46"/>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00" name="Google Shape;200;p46"/>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01" name="Google Shape;201;p46"/>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5" name="Shape 205"/>
        <p:cNvGrpSpPr/>
        <p:nvPr/>
      </p:nvGrpSpPr>
      <p:grpSpPr>
        <a:xfrm>
          <a:off x="0" y="0"/>
          <a:ext cx="0" cy="0"/>
          <a:chOff x="0" y="0"/>
          <a:chExt cx="0" cy="0"/>
        </a:xfrm>
      </p:grpSpPr>
      <p:sp>
        <p:nvSpPr>
          <p:cNvPr id="206" name="Google Shape;206;p47"/>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207" name="Google Shape;207;p47"/>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208" name="Google Shape;208;p47"/>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209" name="Google Shape;209;p47"/>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210" name="Google Shape;210;p47"/>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211" name="Google Shape;211;p47"/>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212" name="Google Shape;212;p47"/>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213" name="Google Shape;213;p47"/>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214" name="Google Shape;214;p47"/>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15" name="Google Shape;215;p47"/>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16" name="Google Shape;216;p47"/>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17" name="Google Shape;217;p47"/>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18" name="Google Shape;218;p47"/>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19" name="Google Shape;219;p47"/>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20" name="Google Shape;220;p47"/>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4" name="Shape 224"/>
        <p:cNvGrpSpPr/>
        <p:nvPr/>
      </p:nvGrpSpPr>
      <p:grpSpPr>
        <a:xfrm>
          <a:off x="0" y="0"/>
          <a:ext cx="0" cy="0"/>
          <a:chOff x="0" y="0"/>
          <a:chExt cx="0" cy="0"/>
        </a:xfrm>
      </p:grpSpPr>
      <p:sp>
        <p:nvSpPr>
          <p:cNvPr id="225" name="Google Shape;225;p48"/>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226" name="Google Shape;226;p48"/>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227" name="Google Shape;227;p48"/>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228" name="Google Shape;228;p48"/>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229" name="Google Shape;229;p48"/>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230" name="Google Shape;230;p48"/>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231" name="Google Shape;231;p48"/>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232" name="Google Shape;232;p48"/>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233" name="Google Shape;233;p48"/>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4" name="Google Shape;234;p48"/>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5" name="Google Shape;235;p48"/>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6" name="Google Shape;236;p48"/>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7" name="Google Shape;237;p48"/>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8" name="Google Shape;238;p48"/>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39" name="Google Shape;239;p48"/>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
        <p:nvSpPr>
          <p:cNvPr id="240" name="Google Shape;240;p48"/>
          <p:cNvSpPr txBox="1"/>
          <p:nvPr/>
        </p:nvSpPr>
        <p:spPr>
          <a:xfrm>
            <a:off x="30720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fidget fingers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4" name="Shape 244"/>
        <p:cNvGrpSpPr/>
        <p:nvPr/>
      </p:nvGrpSpPr>
      <p:grpSpPr>
        <a:xfrm>
          <a:off x="0" y="0"/>
          <a:ext cx="0" cy="0"/>
          <a:chOff x="0" y="0"/>
          <a:chExt cx="0" cy="0"/>
        </a:xfrm>
      </p:grpSpPr>
      <p:sp>
        <p:nvSpPr>
          <p:cNvPr id="245" name="Google Shape;245;p49"/>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246" name="Google Shape;246;p49"/>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247" name="Google Shape;247;p49"/>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248" name="Google Shape;248;p49"/>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249" name="Google Shape;249;p49"/>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250" name="Google Shape;250;p49"/>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251" name="Google Shape;251;p49"/>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252" name="Google Shape;252;p49"/>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253" name="Google Shape;253;p49"/>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4" name="Google Shape;254;p49"/>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5" name="Google Shape;255;p49"/>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6" name="Google Shape;256;p49"/>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7" name="Google Shape;257;p49"/>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8" name="Google Shape;258;p49"/>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59" name="Google Shape;259;p49"/>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
        <p:nvSpPr>
          <p:cNvPr id="260" name="Google Shape;260;p49"/>
          <p:cNvSpPr txBox="1"/>
          <p:nvPr/>
        </p:nvSpPr>
        <p:spPr>
          <a:xfrm>
            <a:off x="30720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fidget fingers</a:t>
            </a:r>
            <a:endParaRPr b="1"/>
          </a:p>
        </p:txBody>
      </p:sp>
      <p:sp>
        <p:nvSpPr>
          <p:cNvPr id="261" name="Google Shape;261;p49"/>
          <p:cNvSpPr txBox="1"/>
          <p:nvPr/>
        </p:nvSpPr>
        <p:spPr>
          <a:xfrm>
            <a:off x="579485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fold arms</a:t>
            </a:r>
            <a:endParaRPr b="1" sz="1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5" name="Shape 265"/>
        <p:cNvGrpSpPr/>
        <p:nvPr/>
      </p:nvGrpSpPr>
      <p:grpSpPr>
        <a:xfrm>
          <a:off x="0" y="0"/>
          <a:ext cx="0" cy="0"/>
          <a:chOff x="0" y="0"/>
          <a:chExt cx="0" cy="0"/>
        </a:xfrm>
      </p:grpSpPr>
      <p:sp>
        <p:nvSpPr>
          <p:cNvPr id="266" name="Google Shape;266;p50"/>
          <p:cNvSpPr txBox="1"/>
          <p:nvPr/>
        </p:nvSpPr>
        <p:spPr>
          <a:xfrm>
            <a:off x="1081000" y="33075"/>
            <a:ext cx="740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900">
                <a:solidFill>
                  <a:schemeClr val="dk1"/>
                </a:solidFill>
                <a:latin typeface="Montserrat"/>
                <a:ea typeface="Montserrat"/>
                <a:cs typeface="Montserrat"/>
                <a:sym typeface="Montserrat"/>
              </a:rPr>
              <a:t>Match the words and the pictures</a:t>
            </a:r>
            <a:endParaRPr sz="3000">
              <a:latin typeface="Open Sans"/>
              <a:ea typeface="Open Sans"/>
              <a:cs typeface="Open Sans"/>
              <a:sym typeface="Open Sans"/>
            </a:endParaRPr>
          </a:p>
        </p:txBody>
      </p:sp>
      <p:sp>
        <p:nvSpPr>
          <p:cNvPr id="267" name="Google Shape;267;p50"/>
          <p:cNvSpPr txBox="1"/>
          <p:nvPr/>
        </p:nvSpPr>
        <p:spPr>
          <a:xfrm>
            <a:off x="0" y="31837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to put out a confidence vibe, to steeple fingers, to hide palms, to fidget fingers, </a:t>
            </a:r>
            <a:endParaRPr sz="1600">
              <a:latin typeface="Montserrat"/>
              <a:ea typeface="Montserrat"/>
              <a:cs typeface="Montserrat"/>
              <a:sym typeface="Montserrat"/>
            </a:endParaRPr>
          </a:p>
          <a:p>
            <a:pPr indent="0" lvl="0" marL="0" rtl="0" algn="ctr">
              <a:spcBef>
                <a:spcPts val="0"/>
              </a:spcBef>
              <a:spcAft>
                <a:spcPts val="0"/>
              </a:spcAft>
              <a:buNone/>
            </a:pPr>
            <a:r>
              <a:rPr lang="en" sz="1600">
                <a:latin typeface="Montserrat"/>
                <a:ea typeface="Montserrat"/>
                <a:cs typeface="Montserrat"/>
                <a:sym typeface="Montserrat"/>
              </a:rPr>
              <a:t>to tap fingers, to fold arms</a:t>
            </a:r>
            <a:endParaRPr sz="1600">
              <a:latin typeface="Montserrat"/>
              <a:ea typeface="Montserrat"/>
              <a:cs typeface="Montserrat"/>
              <a:sym typeface="Montserrat"/>
            </a:endParaRPr>
          </a:p>
        </p:txBody>
      </p:sp>
      <p:pic>
        <p:nvPicPr>
          <p:cNvPr id="268" name="Google Shape;268;p50"/>
          <p:cNvPicPr preferRelativeResize="0"/>
          <p:nvPr/>
        </p:nvPicPr>
        <p:blipFill rotWithShape="1">
          <a:blip r:embed="rId3">
            <a:alphaModFix/>
          </a:blip>
          <a:srcRect b="0" l="27037" r="24716" t="0"/>
          <a:stretch/>
        </p:blipFill>
        <p:spPr>
          <a:xfrm>
            <a:off x="817625" y="3045400"/>
            <a:ext cx="1827650" cy="1787450"/>
          </a:xfrm>
          <a:prstGeom prst="rect">
            <a:avLst/>
          </a:prstGeom>
          <a:noFill/>
          <a:ln>
            <a:noFill/>
          </a:ln>
        </p:spPr>
      </p:pic>
      <p:pic>
        <p:nvPicPr>
          <p:cNvPr id="269" name="Google Shape;269;p50"/>
          <p:cNvPicPr preferRelativeResize="0"/>
          <p:nvPr/>
        </p:nvPicPr>
        <p:blipFill rotWithShape="1">
          <a:blip r:embed="rId4">
            <a:alphaModFix/>
          </a:blip>
          <a:srcRect b="0" l="18168" r="17970" t="0"/>
          <a:stretch/>
        </p:blipFill>
        <p:spPr>
          <a:xfrm>
            <a:off x="6381025" y="3045400"/>
            <a:ext cx="1827650" cy="1787450"/>
          </a:xfrm>
          <a:prstGeom prst="rect">
            <a:avLst/>
          </a:prstGeom>
          <a:noFill/>
          <a:ln>
            <a:noFill/>
          </a:ln>
        </p:spPr>
      </p:pic>
      <p:pic>
        <p:nvPicPr>
          <p:cNvPr id="270" name="Google Shape;270;p50"/>
          <p:cNvPicPr preferRelativeResize="0"/>
          <p:nvPr/>
        </p:nvPicPr>
        <p:blipFill rotWithShape="1">
          <a:blip r:embed="rId5">
            <a:alphaModFix/>
          </a:blip>
          <a:srcRect b="12814" l="8762" r="34228" t="12680"/>
          <a:stretch/>
        </p:blipFill>
        <p:spPr>
          <a:xfrm>
            <a:off x="3652575" y="937550"/>
            <a:ext cx="1827650" cy="1776150"/>
          </a:xfrm>
          <a:prstGeom prst="rect">
            <a:avLst/>
          </a:prstGeom>
          <a:noFill/>
          <a:ln>
            <a:noFill/>
          </a:ln>
        </p:spPr>
      </p:pic>
      <p:pic>
        <p:nvPicPr>
          <p:cNvPr id="271" name="Google Shape;271;p50"/>
          <p:cNvPicPr preferRelativeResize="0"/>
          <p:nvPr/>
        </p:nvPicPr>
        <p:blipFill rotWithShape="1">
          <a:blip r:embed="rId6">
            <a:alphaModFix/>
          </a:blip>
          <a:srcRect b="0" l="13164" r="21110" t="0"/>
          <a:stretch/>
        </p:blipFill>
        <p:spPr>
          <a:xfrm>
            <a:off x="3652575" y="3045400"/>
            <a:ext cx="1827651" cy="1787449"/>
          </a:xfrm>
          <a:prstGeom prst="rect">
            <a:avLst/>
          </a:prstGeom>
          <a:noFill/>
          <a:ln>
            <a:noFill/>
          </a:ln>
        </p:spPr>
      </p:pic>
      <p:pic>
        <p:nvPicPr>
          <p:cNvPr id="272" name="Google Shape;272;p50"/>
          <p:cNvPicPr preferRelativeResize="0"/>
          <p:nvPr/>
        </p:nvPicPr>
        <p:blipFill rotWithShape="1">
          <a:blip r:embed="rId7">
            <a:alphaModFix/>
          </a:blip>
          <a:srcRect b="7261" l="8313" r="21766" t="0"/>
          <a:stretch/>
        </p:blipFill>
        <p:spPr>
          <a:xfrm>
            <a:off x="6381025" y="937550"/>
            <a:ext cx="1827650" cy="1776150"/>
          </a:xfrm>
          <a:prstGeom prst="rect">
            <a:avLst/>
          </a:prstGeom>
          <a:noFill/>
          <a:ln>
            <a:noFill/>
          </a:ln>
        </p:spPr>
      </p:pic>
      <p:pic>
        <p:nvPicPr>
          <p:cNvPr id="273" name="Google Shape;273;p50"/>
          <p:cNvPicPr preferRelativeResize="0"/>
          <p:nvPr/>
        </p:nvPicPr>
        <p:blipFill rotWithShape="1">
          <a:blip r:embed="rId8">
            <a:alphaModFix/>
          </a:blip>
          <a:srcRect b="0" l="15770" r="25991" t="0"/>
          <a:stretch/>
        </p:blipFill>
        <p:spPr>
          <a:xfrm>
            <a:off x="817625" y="937550"/>
            <a:ext cx="1827651" cy="1776150"/>
          </a:xfrm>
          <a:prstGeom prst="rect">
            <a:avLst/>
          </a:prstGeom>
          <a:noFill/>
          <a:ln>
            <a:noFill/>
          </a:ln>
        </p:spPr>
      </p:pic>
      <p:sp>
        <p:nvSpPr>
          <p:cNvPr id="274" name="Google Shape;274;p50"/>
          <p:cNvSpPr txBox="1"/>
          <p:nvPr/>
        </p:nvSpPr>
        <p:spPr>
          <a:xfrm>
            <a:off x="817625" y="937550"/>
            <a:ext cx="5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1</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75" name="Google Shape;275;p50"/>
          <p:cNvSpPr txBox="1"/>
          <p:nvPr/>
        </p:nvSpPr>
        <p:spPr>
          <a:xfrm>
            <a:off x="3652575" y="937550"/>
            <a:ext cx="86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2</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76" name="Google Shape;276;p50"/>
          <p:cNvSpPr txBox="1"/>
          <p:nvPr/>
        </p:nvSpPr>
        <p:spPr>
          <a:xfrm>
            <a:off x="6381025" y="937550"/>
            <a:ext cx="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3</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77" name="Google Shape;277;p50"/>
          <p:cNvSpPr txBox="1"/>
          <p:nvPr/>
        </p:nvSpPr>
        <p:spPr>
          <a:xfrm>
            <a:off x="8176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4</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78" name="Google Shape;278;p50"/>
          <p:cNvSpPr txBox="1"/>
          <p:nvPr/>
        </p:nvSpPr>
        <p:spPr>
          <a:xfrm>
            <a:off x="365257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5</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79" name="Google Shape;279;p50"/>
          <p:cNvSpPr txBox="1"/>
          <p:nvPr/>
        </p:nvSpPr>
        <p:spPr>
          <a:xfrm>
            <a:off x="6381025" y="3045400"/>
            <a:ext cx="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chemeClr val="lt2"/>
                </a:highlight>
                <a:latin typeface="Montserrat Black"/>
                <a:ea typeface="Montserrat Black"/>
                <a:cs typeface="Montserrat Black"/>
                <a:sym typeface="Montserrat Black"/>
              </a:rPr>
              <a:t> 6</a:t>
            </a:r>
            <a:r>
              <a:rPr lang="en" sz="2400">
                <a:solidFill>
                  <a:schemeClr val="dk1"/>
                </a:solidFill>
                <a:highlight>
                  <a:schemeClr val="dk2"/>
                </a:highlight>
                <a:latin typeface="Montserrat Black"/>
                <a:ea typeface="Montserrat Black"/>
                <a:cs typeface="Montserrat Black"/>
                <a:sym typeface="Montserrat Black"/>
              </a:rPr>
              <a:t>.</a:t>
            </a:r>
            <a:endParaRPr sz="2400">
              <a:solidFill>
                <a:schemeClr val="dk1"/>
              </a:solidFill>
              <a:highlight>
                <a:schemeClr val="lt2"/>
              </a:highlight>
              <a:latin typeface="Montserrat Black"/>
              <a:ea typeface="Montserrat Black"/>
              <a:cs typeface="Montserrat Black"/>
              <a:sym typeface="Montserrat Black"/>
            </a:endParaRPr>
          </a:p>
        </p:txBody>
      </p:sp>
      <p:sp>
        <p:nvSpPr>
          <p:cNvPr id="280" name="Google Shape;280;p50"/>
          <p:cNvSpPr txBox="1"/>
          <p:nvPr/>
        </p:nvSpPr>
        <p:spPr>
          <a:xfrm>
            <a:off x="1688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to hide palms</a:t>
            </a:r>
            <a:endParaRPr b="1">
              <a:solidFill>
                <a:schemeClr val="dk1"/>
              </a:solidFill>
            </a:endParaRPr>
          </a:p>
        </p:txBody>
      </p:sp>
      <p:sp>
        <p:nvSpPr>
          <p:cNvPr id="281" name="Google Shape;281;p50"/>
          <p:cNvSpPr txBox="1"/>
          <p:nvPr/>
        </p:nvSpPr>
        <p:spPr>
          <a:xfrm>
            <a:off x="307200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fidget fingers</a:t>
            </a:r>
            <a:endParaRPr b="1"/>
          </a:p>
        </p:txBody>
      </p:sp>
      <p:sp>
        <p:nvSpPr>
          <p:cNvPr id="282" name="Google Shape;282;p50"/>
          <p:cNvSpPr txBox="1"/>
          <p:nvPr/>
        </p:nvSpPr>
        <p:spPr>
          <a:xfrm>
            <a:off x="5794850" y="26498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ontserrat"/>
                <a:ea typeface="Montserrat"/>
                <a:cs typeface="Montserrat"/>
                <a:sym typeface="Montserrat"/>
              </a:rPr>
              <a:t>to fold arms</a:t>
            </a:r>
            <a:endParaRPr b="1" sz="1600">
              <a:latin typeface="Montserrat"/>
              <a:ea typeface="Montserrat"/>
              <a:cs typeface="Montserrat"/>
              <a:sym typeface="Montserrat"/>
            </a:endParaRPr>
          </a:p>
        </p:txBody>
      </p:sp>
      <p:sp>
        <p:nvSpPr>
          <p:cNvPr id="283" name="Google Shape;283;p50"/>
          <p:cNvSpPr txBox="1"/>
          <p:nvPr/>
        </p:nvSpPr>
        <p:spPr>
          <a:xfrm>
            <a:off x="278600" y="4779725"/>
            <a:ext cx="3207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ontserrat"/>
                <a:ea typeface="Montserrat"/>
                <a:cs typeface="Montserrat"/>
                <a:sym typeface="Montserrat"/>
              </a:rPr>
              <a:t>to put out a confidence vibe</a:t>
            </a:r>
            <a:endParaRPr b="1"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